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1" r:id="rId2"/>
    <p:sldId id="390" r:id="rId3"/>
    <p:sldId id="391" r:id="rId4"/>
    <p:sldId id="397" r:id="rId5"/>
    <p:sldId id="396" r:id="rId6"/>
    <p:sldId id="392" r:id="rId7"/>
    <p:sldId id="394" r:id="rId8"/>
    <p:sldId id="395" r:id="rId9"/>
    <p:sldId id="383" r:id="rId10"/>
    <p:sldId id="384" r:id="rId11"/>
    <p:sldId id="388" r:id="rId12"/>
    <p:sldId id="399" r:id="rId13"/>
    <p:sldId id="398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D0A119-8538-404E-A8A5-D15EB2676188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E971AB2-5EAF-4169-9F74-E458AB4ABC73}">
      <dgm:prSet phldrT="[Text]" custT="1"/>
      <dgm:spPr/>
      <dgm:t>
        <a:bodyPr/>
        <a:lstStyle/>
        <a:p>
          <a:r>
            <a:rPr lang="de-DE" sz="1400" b="1" dirty="0">
              <a:solidFill>
                <a:srgbClr val="00B050"/>
              </a:solidFill>
            </a:rPr>
            <a:t>Programmieren</a:t>
          </a:r>
        </a:p>
      </dgm:t>
    </dgm:pt>
    <dgm:pt modelId="{4464A97E-5AC8-44A8-8018-BC9C9FFE350D}" type="parTrans" cxnId="{610E6910-797D-4B6D-8692-730568C0DCC7}">
      <dgm:prSet/>
      <dgm:spPr/>
      <dgm:t>
        <a:bodyPr/>
        <a:lstStyle/>
        <a:p>
          <a:endParaRPr lang="de-DE"/>
        </a:p>
      </dgm:t>
    </dgm:pt>
    <dgm:pt modelId="{89130280-BEE6-48DD-8EAF-47D684B3653E}" type="sibTrans" cxnId="{610E6910-797D-4B6D-8692-730568C0DCC7}">
      <dgm:prSet/>
      <dgm:spPr/>
      <dgm:t>
        <a:bodyPr/>
        <a:lstStyle/>
        <a:p>
          <a:endParaRPr lang="de-DE"/>
        </a:p>
      </dgm:t>
    </dgm:pt>
    <dgm:pt modelId="{D7EFF780-00F1-4195-AA05-08E9B99B4CBB}">
      <dgm:prSet phldrT="[Text]" custT="1"/>
      <dgm:spPr/>
      <dgm:t>
        <a:bodyPr/>
        <a:lstStyle/>
        <a:p>
          <a:r>
            <a:rPr lang="de-DE" sz="1400" dirty="0"/>
            <a:t>Übersetzen</a:t>
          </a:r>
          <a:br>
            <a:rPr lang="de-DE" sz="1400" dirty="0"/>
          </a:br>
          <a:r>
            <a:rPr lang="de-DE" sz="1400" dirty="0"/>
            <a:t>(1 Klick)</a:t>
          </a:r>
        </a:p>
      </dgm:t>
    </dgm:pt>
    <dgm:pt modelId="{1836772E-9D69-45DA-AAF7-271A9A6D1138}" type="parTrans" cxnId="{A2BF82C5-24B1-4BE7-939E-8CF0522C5A2F}">
      <dgm:prSet/>
      <dgm:spPr/>
      <dgm:t>
        <a:bodyPr/>
        <a:lstStyle/>
        <a:p>
          <a:endParaRPr lang="de-DE"/>
        </a:p>
      </dgm:t>
    </dgm:pt>
    <dgm:pt modelId="{E1387463-3E19-42A3-B084-EBBFB285E7B0}" type="sibTrans" cxnId="{A2BF82C5-24B1-4BE7-939E-8CF0522C5A2F}">
      <dgm:prSet/>
      <dgm:spPr/>
      <dgm:t>
        <a:bodyPr/>
        <a:lstStyle/>
        <a:p>
          <a:endParaRPr lang="de-DE"/>
        </a:p>
      </dgm:t>
    </dgm:pt>
    <dgm:pt modelId="{8325C195-F322-4FBB-A767-7DCCD64EE69D}">
      <dgm:prSet phldrT="[Text]" custT="1"/>
      <dgm:spPr/>
      <dgm:t>
        <a:bodyPr/>
        <a:lstStyle/>
        <a:p>
          <a:r>
            <a:rPr lang="de-DE" sz="1400" dirty="0"/>
            <a:t>Objekt </a:t>
          </a:r>
          <a:r>
            <a:rPr lang="de-DE" sz="1400" dirty="0" err="1"/>
            <a:t>instanzieren</a:t>
          </a:r>
          <a:br>
            <a:rPr lang="de-DE" sz="1400" dirty="0"/>
          </a:br>
          <a:r>
            <a:rPr lang="de-DE" sz="1400" dirty="0"/>
            <a:t>(3 Klicks)</a:t>
          </a:r>
        </a:p>
      </dgm:t>
    </dgm:pt>
    <dgm:pt modelId="{E0F10E47-FA38-4E2F-8582-FCFB90BFFB56}" type="parTrans" cxnId="{23848469-F182-4048-BDC1-AAB0D78891F5}">
      <dgm:prSet/>
      <dgm:spPr/>
      <dgm:t>
        <a:bodyPr/>
        <a:lstStyle/>
        <a:p>
          <a:endParaRPr lang="de-DE"/>
        </a:p>
      </dgm:t>
    </dgm:pt>
    <dgm:pt modelId="{8F38AD0A-2A4C-4A35-B6A9-00A21AD23757}" type="sibTrans" cxnId="{23848469-F182-4048-BDC1-AAB0D78891F5}">
      <dgm:prSet/>
      <dgm:spPr/>
      <dgm:t>
        <a:bodyPr/>
        <a:lstStyle/>
        <a:p>
          <a:endParaRPr lang="de-DE"/>
        </a:p>
      </dgm:t>
    </dgm:pt>
    <dgm:pt modelId="{FE7CCB39-935A-42D8-8F39-0088EA394737}">
      <dgm:prSet phldrT="[Text]" custT="1"/>
      <dgm:spPr/>
      <dgm:t>
        <a:bodyPr/>
        <a:lstStyle/>
        <a:p>
          <a:r>
            <a:rPr lang="de-DE" sz="1400" dirty="0"/>
            <a:t>Methode aufrufen</a:t>
          </a:r>
          <a:br>
            <a:rPr lang="de-DE" sz="1400" dirty="0"/>
          </a:br>
          <a:r>
            <a:rPr lang="de-DE" sz="1400" dirty="0"/>
            <a:t>(2 Klicks)</a:t>
          </a:r>
        </a:p>
      </dgm:t>
    </dgm:pt>
    <dgm:pt modelId="{8956332B-6EBA-432F-8591-DB296322A946}" type="parTrans" cxnId="{07809F59-10A1-4D11-BAA0-66F19493AC4E}">
      <dgm:prSet/>
      <dgm:spPr/>
      <dgm:t>
        <a:bodyPr/>
        <a:lstStyle/>
        <a:p>
          <a:endParaRPr lang="de-DE"/>
        </a:p>
      </dgm:t>
    </dgm:pt>
    <dgm:pt modelId="{BF754E22-8C3C-4B21-A497-7817E322FE9E}" type="sibTrans" cxnId="{07809F59-10A1-4D11-BAA0-66F19493AC4E}">
      <dgm:prSet/>
      <dgm:spPr/>
      <dgm:t>
        <a:bodyPr/>
        <a:lstStyle/>
        <a:p>
          <a:endParaRPr lang="de-DE"/>
        </a:p>
      </dgm:t>
    </dgm:pt>
    <dgm:pt modelId="{0DE73F44-5014-478F-BA76-D19870D249AD}">
      <dgm:prSet phldrT="[Text]" custT="1"/>
      <dgm:spPr/>
      <dgm:t>
        <a:bodyPr/>
        <a:lstStyle/>
        <a:p>
          <a:r>
            <a:rPr lang="de-DE" sz="1400" dirty="0"/>
            <a:t>Programm testen</a:t>
          </a:r>
          <a:br>
            <a:rPr lang="de-DE" sz="1400" dirty="0"/>
          </a:br>
          <a:r>
            <a:rPr lang="de-DE" sz="1400" dirty="0"/>
            <a:t>(wieder neues Fenster)</a:t>
          </a:r>
        </a:p>
      </dgm:t>
    </dgm:pt>
    <dgm:pt modelId="{F56E8531-2409-45EB-8835-4500A4BAC8C8}" type="parTrans" cxnId="{B74BFF91-1A27-4DDD-A62F-FE0B7A53092E}">
      <dgm:prSet/>
      <dgm:spPr/>
      <dgm:t>
        <a:bodyPr/>
        <a:lstStyle/>
        <a:p>
          <a:endParaRPr lang="de-DE"/>
        </a:p>
      </dgm:t>
    </dgm:pt>
    <dgm:pt modelId="{9F193D44-0766-41C2-B816-C5401E619B86}" type="sibTrans" cxnId="{B74BFF91-1A27-4DDD-A62F-FE0B7A53092E}">
      <dgm:prSet/>
      <dgm:spPr/>
      <dgm:t>
        <a:bodyPr/>
        <a:lstStyle/>
        <a:p>
          <a:endParaRPr lang="de-DE"/>
        </a:p>
      </dgm:t>
    </dgm:pt>
    <dgm:pt modelId="{6979E253-1BB7-4601-9023-641FB375BDA6}">
      <dgm:prSet phldrT="[Text]" custT="1"/>
      <dgm:spPr/>
      <dgm:t>
        <a:bodyPr/>
        <a:lstStyle/>
        <a:p>
          <a:r>
            <a:rPr lang="de-DE" sz="1400" dirty="0"/>
            <a:t>Fenster wechseln</a:t>
          </a:r>
        </a:p>
      </dgm:t>
    </dgm:pt>
    <dgm:pt modelId="{77180939-AAC6-4B01-9DB8-AC2DEBDE75F8}" type="parTrans" cxnId="{06AA3E4B-F826-4CF7-9DEB-0885C1CDE239}">
      <dgm:prSet/>
      <dgm:spPr/>
      <dgm:t>
        <a:bodyPr/>
        <a:lstStyle/>
        <a:p>
          <a:endParaRPr lang="de-DE"/>
        </a:p>
      </dgm:t>
    </dgm:pt>
    <dgm:pt modelId="{5D64F241-295C-4B77-8E0A-B36F1B5A85C2}" type="sibTrans" cxnId="{06AA3E4B-F826-4CF7-9DEB-0885C1CDE239}">
      <dgm:prSet/>
      <dgm:spPr/>
      <dgm:t>
        <a:bodyPr/>
        <a:lstStyle/>
        <a:p>
          <a:endParaRPr lang="de-DE"/>
        </a:p>
      </dgm:t>
    </dgm:pt>
    <dgm:pt modelId="{8DAEF108-93CD-40F2-9A55-E41C60E51D4A}">
      <dgm:prSet phldrT="[Text]" custT="1"/>
      <dgm:spPr/>
      <dgm:t>
        <a:bodyPr/>
        <a:lstStyle/>
        <a:p>
          <a:r>
            <a:rPr lang="de-DE" sz="1400" dirty="0"/>
            <a:t>Wechseln zum Editor-Fenster</a:t>
          </a:r>
        </a:p>
      </dgm:t>
    </dgm:pt>
    <dgm:pt modelId="{37424CDC-EE3B-422A-BA68-2C5F4C484E89}" type="parTrans" cxnId="{745E8402-2E4E-4259-B1EE-6EC724A4EAF0}">
      <dgm:prSet/>
      <dgm:spPr/>
      <dgm:t>
        <a:bodyPr/>
        <a:lstStyle/>
        <a:p>
          <a:endParaRPr lang="de-DE"/>
        </a:p>
      </dgm:t>
    </dgm:pt>
    <dgm:pt modelId="{1CE6A05A-A1D8-4D21-BE13-2F95837D4330}" type="sibTrans" cxnId="{745E8402-2E4E-4259-B1EE-6EC724A4EAF0}">
      <dgm:prSet/>
      <dgm:spPr/>
      <dgm:t>
        <a:bodyPr/>
        <a:lstStyle/>
        <a:p>
          <a:endParaRPr lang="de-DE"/>
        </a:p>
      </dgm:t>
    </dgm:pt>
    <dgm:pt modelId="{9FFE5A6A-2754-4CCB-8522-06D5690082E4}" type="pres">
      <dgm:prSet presAssocID="{3CD0A119-8538-404E-A8A5-D15EB2676188}" presName="cycle" presStyleCnt="0">
        <dgm:presLayoutVars>
          <dgm:dir/>
          <dgm:resizeHandles val="exact"/>
        </dgm:presLayoutVars>
      </dgm:prSet>
      <dgm:spPr/>
    </dgm:pt>
    <dgm:pt modelId="{38F40485-5DA8-44C2-A9F9-91D2DB7EC30E}" type="pres">
      <dgm:prSet presAssocID="{EE971AB2-5EAF-4169-9F74-E458AB4ABC73}" presName="dummy" presStyleCnt="0"/>
      <dgm:spPr/>
    </dgm:pt>
    <dgm:pt modelId="{CFB7CDCA-66CF-4A93-BA88-E34288F3CB8F}" type="pres">
      <dgm:prSet presAssocID="{EE971AB2-5EAF-4169-9F74-E458AB4ABC73}" presName="node" presStyleLbl="revTx" presStyleIdx="0" presStyleCnt="7" custScaleX="143306" custRadScaleRad="101271" custRadScaleInc="17830">
        <dgm:presLayoutVars>
          <dgm:bulletEnabled val="1"/>
        </dgm:presLayoutVars>
      </dgm:prSet>
      <dgm:spPr/>
    </dgm:pt>
    <dgm:pt modelId="{222FC166-922D-4BE1-A342-8DE5C3C190C7}" type="pres">
      <dgm:prSet presAssocID="{89130280-BEE6-48DD-8EAF-47D684B3653E}" presName="sibTrans" presStyleLbl="node1" presStyleIdx="0" presStyleCnt="7"/>
      <dgm:spPr/>
    </dgm:pt>
    <dgm:pt modelId="{A6D0FC8A-7683-40EF-BADC-C73BA567FDBA}" type="pres">
      <dgm:prSet presAssocID="{D7EFF780-00F1-4195-AA05-08E9B99B4CBB}" presName="dummy" presStyleCnt="0"/>
      <dgm:spPr/>
    </dgm:pt>
    <dgm:pt modelId="{6A5D7811-3691-468E-9033-D7A28175B86B}" type="pres">
      <dgm:prSet presAssocID="{D7EFF780-00F1-4195-AA05-08E9B99B4CBB}" presName="node" presStyleLbl="revTx" presStyleIdx="1" presStyleCnt="7">
        <dgm:presLayoutVars>
          <dgm:bulletEnabled val="1"/>
        </dgm:presLayoutVars>
      </dgm:prSet>
      <dgm:spPr/>
    </dgm:pt>
    <dgm:pt modelId="{7A6EC17A-D532-4285-8034-D117EAEC4865}" type="pres">
      <dgm:prSet presAssocID="{E1387463-3E19-42A3-B084-EBBFB285E7B0}" presName="sibTrans" presStyleLbl="node1" presStyleIdx="1" presStyleCnt="7"/>
      <dgm:spPr/>
    </dgm:pt>
    <dgm:pt modelId="{46C535FC-01CB-40C5-9A91-9EDFADF54437}" type="pres">
      <dgm:prSet presAssocID="{6979E253-1BB7-4601-9023-641FB375BDA6}" presName="dummy" presStyleCnt="0"/>
      <dgm:spPr/>
    </dgm:pt>
    <dgm:pt modelId="{838D11D0-8FE5-4281-8E7B-9641C9C57E06}" type="pres">
      <dgm:prSet presAssocID="{6979E253-1BB7-4601-9023-641FB375BDA6}" presName="node" presStyleLbl="revTx" presStyleIdx="2" presStyleCnt="7">
        <dgm:presLayoutVars>
          <dgm:bulletEnabled val="1"/>
        </dgm:presLayoutVars>
      </dgm:prSet>
      <dgm:spPr/>
    </dgm:pt>
    <dgm:pt modelId="{BCE50965-CD73-4881-BB60-79C4B7FC12E3}" type="pres">
      <dgm:prSet presAssocID="{5D64F241-295C-4B77-8E0A-B36F1B5A85C2}" presName="sibTrans" presStyleLbl="node1" presStyleIdx="2" presStyleCnt="7"/>
      <dgm:spPr/>
    </dgm:pt>
    <dgm:pt modelId="{3439CF4D-FBB6-47AE-9D16-868B1DD6CD02}" type="pres">
      <dgm:prSet presAssocID="{8325C195-F322-4FBB-A767-7DCCD64EE69D}" presName="dummy" presStyleCnt="0"/>
      <dgm:spPr/>
    </dgm:pt>
    <dgm:pt modelId="{3DC7B6F4-7DDD-4B38-80C6-0E97D1AA3751}" type="pres">
      <dgm:prSet presAssocID="{8325C195-F322-4FBB-A767-7DCCD64EE69D}" presName="node" presStyleLbl="revTx" presStyleIdx="3" presStyleCnt="7">
        <dgm:presLayoutVars>
          <dgm:bulletEnabled val="1"/>
        </dgm:presLayoutVars>
      </dgm:prSet>
      <dgm:spPr/>
    </dgm:pt>
    <dgm:pt modelId="{E20F1F06-7333-4E0C-9577-FDD8EA835298}" type="pres">
      <dgm:prSet presAssocID="{8F38AD0A-2A4C-4A35-B6A9-00A21AD23757}" presName="sibTrans" presStyleLbl="node1" presStyleIdx="3" presStyleCnt="7"/>
      <dgm:spPr/>
    </dgm:pt>
    <dgm:pt modelId="{872CE31C-9568-468F-B24A-2398C67C1474}" type="pres">
      <dgm:prSet presAssocID="{FE7CCB39-935A-42D8-8F39-0088EA394737}" presName="dummy" presStyleCnt="0"/>
      <dgm:spPr/>
    </dgm:pt>
    <dgm:pt modelId="{A7EA1309-ECFE-409E-B1E4-FA54EE9BD6A6}" type="pres">
      <dgm:prSet presAssocID="{FE7CCB39-935A-42D8-8F39-0088EA394737}" presName="node" presStyleLbl="revTx" presStyleIdx="4" presStyleCnt="7">
        <dgm:presLayoutVars>
          <dgm:bulletEnabled val="1"/>
        </dgm:presLayoutVars>
      </dgm:prSet>
      <dgm:spPr/>
    </dgm:pt>
    <dgm:pt modelId="{9A909C89-92BE-4EFE-9D11-7776FF09778A}" type="pres">
      <dgm:prSet presAssocID="{BF754E22-8C3C-4B21-A497-7817E322FE9E}" presName="sibTrans" presStyleLbl="node1" presStyleIdx="4" presStyleCnt="7"/>
      <dgm:spPr/>
    </dgm:pt>
    <dgm:pt modelId="{8B970B1F-5B55-4766-B9D5-3EB3CBD4DACA}" type="pres">
      <dgm:prSet presAssocID="{0DE73F44-5014-478F-BA76-D19870D249AD}" presName="dummy" presStyleCnt="0"/>
      <dgm:spPr/>
    </dgm:pt>
    <dgm:pt modelId="{D4AD807B-2C55-401A-ADF5-9BBC4BE1E41C}" type="pres">
      <dgm:prSet presAssocID="{0DE73F44-5014-478F-BA76-D19870D249AD}" presName="node" presStyleLbl="revTx" presStyleIdx="5" presStyleCnt="7">
        <dgm:presLayoutVars>
          <dgm:bulletEnabled val="1"/>
        </dgm:presLayoutVars>
      </dgm:prSet>
      <dgm:spPr/>
    </dgm:pt>
    <dgm:pt modelId="{F18A311A-8AA5-4449-8CB7-39BF8A46704B}" type="pres">
      <dgm:prSet presAssocID="{9F193D44-0766-41C2-B816-C5401E619B86}" presName="sibTrans" presStyleLbl="node1" presStyleIdx="5" presStyleCnt="7"/>
      <dgm:spPr/>
    </dgm:pt>
    <dgm:pt modelId="{DEAEE61E-955F-4C05-9BB3-392FDF1DB056}" type="pres">
      <dgm:prSet presAssocID="{8DAEF108-93CD-40F2-9A55-E41C60E51D4A}" presName="dummy" presStyleCnt="0"/>
      <dgm:spPr/>
    </dgm:pt>
    <dgm:pt modelId="{81B655B2-1503-42CB-A01C-0D625C4B7865}" type="pres">
      <dgm:prSet presAssocID="{8DAEF108-93CD-40F2-9A55-E41C60E51D4A}" presName="node" presStyleLbl="revTx" presStyleIdx="6" presStyleCnt="7">
        <dgm:presLayoutVars>
          <dgm:bulletEnabled val="1"/>
        </dgm:presLayoutVars>
      </dgm:prSet>
      <dgm:spPr/>
    </dgm:pt>
    <dgm:pt modelId="{9DA7D194-1A3C-45BB-B0A8-854D30560C30}" type="pres">
      <dgm:prSet presAssocID="{1CE6A05A-A1D8-4D21-BE13-2F95837D4330}" presName="sibTrans" presStyleLbl="node1" presStyleIdx="6" presStyleCnt="7"/>
      <dgm:spPr/>
    </dgm:pt>
  </dgm:ptLst>
  <dgm:cxnLst>
    <dgm:cxn modelId="{745E8402-2E4E-4259-B1EE-6EC724A4EAF0}" srcId="{3CD0A119-8538-404E-A8A5-D15EB2676188}" destId="{8DAEF108-93CD-40F2-9A55-E41C60E51D4A}" srcOrd="6" destOrd="0" parTransId="{37424CDC-EE3B-422A-BA68-2C5F4C484E89}" sibTransId="{1CE6A05A-A1D8-4D21-BE13-2F95837D4330}"/>
    <dgm:cxn modelId="{1CCEEA07-55F1-40C3-A60D-046AA8EA1B78}" type="presOf" srcId="{E1387463-3E19-42A3-B084-EBBFB285E7B0}" destId="{7A6EC17A-D532-4285-8034-D117EAEC4865}" srcOrd="0" destOrd="0" presId="urn:microsoft.com/office/officeart/2005/8/layout/cycle1"/>
    <dgm:cxn modelId="{610E6910-797D-4B6D-8692-730568C0DCC7}" srcId="{3CD0A119-8538-404E-A8A5-D15EB2676188}" destId="{EE971AB2-5EAF-4169-9F74-E458AB4ABC73}" srcOrd="0" destOrd="0" parTransId="{4464A97E-5AC8-44A8-8018-BC9C9FFE350D}" sibTransId="{89130280-BEE6-48DD-8EAF-47D684B3653E}"/>
    <dgm:cxn modelId="{AE547214-503D-48D6-939D-EF3E6724A71E}" type="presOf" srcId="{5D64F241-295C-4B77-8E0A-B36F1B5A85C2}" destId="{BCE50965-CD73-4881-BB60-79C4B7FC12E3}" srcOrd="0" destOrd="0" presId="urn:microsoft.com/office/officeart/2005/8/layout/cycle1"/>
    <dgm:cxn modelId="{3FBBEE24-8FB1-4689-B23A-23A40D7E19C9}" type="presOf" srcId="{8DAEF108-93CD-40F2-9A55-E41C60E51D4A}" destId="{81B655B2-1503-42CB-A01C-0D625C4B7865}" srcOrd="0" destOrd="0" presId="urn:microsoft.com/office/officeart/2005/8/layout/cycle1"/>
    <dgm:cxn modelId="{52E7C527-6C19-45F8-BDBC-118E83B78258}" type="presOf" srcId="{EE971AB2-5EAF-4169-9F74-E458AB4ABC73}" destId="{CFB7CDCA-66CF-4A93-BA88-E34288F3CB8F}" srcOrd="0" destOrd="0" presId="urn:microsoft.com/office/officeart/2005/8/layout/cycle1"/>
    <dgm:cxn modelId="{D29C5936-58E2-4272-AB20-BA9511C7AEB5}" type="presOf" srcId="{8F38AD0A-2A4C-4A35-B6A9-00A21AD23757}" destId="{E20F1F06-7333-4E0C-9577-FDD8EA835298}" srcOrd="0" destOrd="0" presId="urn:microsoft.com/office/officeart/2005/8/layout/cycle1"/>
    <dgm:cxn modelId="{6453125E-DD8D-4140-974E-C8560E7709D1}" type="presOf" srcId="{3CD0A119-8538-404E-A8A5-D15EB2676188}" destId="{9FFE5A6A-2754-4CCB-8522-06D5690082E4}" srcOrd="0" destOrd="0" presId="urn:microsoft.com/office/officeart/2005/8/layout/cycle1"/>
    <dgm:cxn modelId="{23848469-F182-4048-BDC1-AAB0D78891F5}" srcId="{3CD0A119-8538-404E-A8A5-D15EB2676188}" destId="{8325C195-F322-4FBB-A767-7DCCD64EE69D}" srcOrd="3" destOrd="0" parTransId="{E0F10E47-FA38-4E2F-8582-FCFB90BFFB56}" sibTransId="{8F38AD0A-2A4C-4A35-B6A9-00A21AD23757}"/>
    <dgm:cxn modelId="{06AA3E4B-F826-4CF7-9DEB-0885C1CDE239}" srcId="{3CD0A119-8538-404E-A8A5-D15EB2676188}" destId="{6979E253-1BB7-4601-9023-641FB375BDA6}" srcOrd="2" destOrd="0" parTransId="{77180939-AAC6-4B01-9DB8-AC2DEBDE75F8}" sibTransId="{5D64F241-295C-4B77-8E0A-B36F1B5A85C2}"/>
    <dgm:cxn modelId="{07809F59-10A1-4D11-BAA0-66F19493AC4E}" srcId="{3CD0A119-8538-404E-A8A5-D15EB2676188}" destId="{FE7CCB39-935A-42D8-8F39-0088EA394737}" srcOrd="4" destOrd="0" parTransId="{8956332B-6EBA-432F-8591-DB296322A946}" sibTransId="{BF754E22-8C3C-4B21-A497-7817E322FE9E}"/>
    <dgm:cxn modelId="{A8E72090-8CFA-4FFE-8783-F642C87A45FC}" type="presOf" srcId="{BF754E22-8C3C-4B21-A497-7817E322FE9E}" destId="{9A909C89-92BE-4EFE-9D11-7776FF09778A}" srcOrd="0" destOrd="0" presId="urn:microsoft.com/office/officeart/2005/8/layout/cycle1"/>
    <dgm:cxn modelId="{B74BFF91-1A27-4DDD-A62F-FE0B7A53092E}" srcId="{3CD0A119-8538-404E-A8A5-D15EB2676188}" destId="{0DE73F44-5014-478F-BA76-D19870D249AD}" srcOrd="5" destOrd="0" parTransId="{F56E8531-2409-45EB-8835-4500A4BAC8C8}" sibTransId="{9F193D44-0766-41C2-B816-C5401E619B86}"/>
    <dgm:cxn modelId="{08DD2A93-9722-4F46-A4ED-98ED54DE88A4}" type="presOf" srcId="{1CE6A05A-A1D8-4D21-BE13-2F95837D4330}" destId="{9DA7D194-1A3C-45BB-B0A8-854D30560C30}" srcOrd="0" destOrd="0" presId="urn:microsoft.com/office/officeart/2005/8/layout/cycle1"/>
    <dgm:cxn modelId="{0C2D53A0-B45D-464D-AB0E-9CB4A423F1EA}" type="presOf" srcId="{6979E253-1BB7-4601-9023-641FB375BDA6}" destId="{838D11D0-8FE5-4281-8E7B-9641C9C57E06}" srcOrd="0" destOrd="0" presId="urn:microsoft.com/office/officeart/2005/8/layout/cycle1"/>
    <dgm:cxn modelId="{9DBC08A8-20AD-4CE5-BF42-B906E7CB14F3}" type="presOf" srcId="{9F193D44-0766-41C2-B816-C5401E619B86}" destId="{F18A311A-8AA5-4449-8CB7-39BF8A46704B}" srcOrd="0" destOrd="0" presId="urn:microsoft.com/office/officeart/2005/8/layout/cycle1"/>
    <dgm:cxn modelId="{8C6FF1AB-E3AC-42FF-857C-9EA881BAFE60}" type="presOf" srcId="{FE7CCB39-935A-42D8-8F39-0088EA394737}" destId="{A7EA1309-ECFE-409E-B1E4-FA54EE9BD6A6}" srcOrd="0" destOrd="0" presId="urn:microsoft.com/office/officeart/2005/8/layout/cycle1"/>
    <dgm:cxn modelId="{A2BF82C5-24B1-4BE7-939E-8CF0522C5A2F}" srcId="{3CD0A119-8538-404E-A8A5-D15EB2676188}" destId="{D7EFF780-00F1-4195-AA05-08E9B99B4CBB}" srcOrd="1" destOrd="0" parTransId="{1836772E-9D69-45DA-AAF7-271A9A6D1138}" sibTransId="{E1387463-3E19-42A3-B084-EBBFB285E7B0}"/>
    <dgm:cxn modelId="{534C7FD8-66F7-442A-95B2-DD0FDD9495CD}" type="presOf" srcId="{0DE73F44-5014-478F-BA76-D19870D249AD}" destId="{D4AD807B-2C55-401A-ADF5-9BBC4BE1E41C}" srcOrd="0" destOrd="0" presId="urn:microsoft.com/office/officeart/2005/8/layout/cycle1"/>
    <dgm:cxn modelId="{94272BEF-C076-47BE-92E9-DE1C331EEBD4}" type="presOf" srcId="{D7EFF780-00F1-4195-AA05-08E9B99B4CBB}" destId="{6A5D7811-3691-468E-9033-D7A28175B86B}" srcOrd="0" destOrd="0" presId="urn:microsoft.com/office/officeart/2005/8/layout/cycle1"/>
    <dgm:cxn modelId="{322F1DF3-3D0E-4D33-B418-E1A6F2406402}" type="presOf" srcId="{8325C195-F322-4FBB-A767-7DCCD64EE69D}" destId="{3DC7B6F4-7DDD-4B38-80C6-0E97D1AA3751}" srcOrd="0" destOrd="0" presId="urn:microsoft.com/office/officeart/2005/8/layout/cycle1"/>
    <dgm:cxn modelId="{72F697FF-06E7-468C-8AD6-8E2682799EBF}" type="presOf" srcId="{89130280-BEE6-48DD-8EAF-47D684B3653E}" destId="{222FC166-922D-4BE1-A342-8DE5C3C190C7}" srcOrd="0" destOrd="0" presId="urn:microsoft.com/office/officeart/2005/8/layout/cycle1"/>
    <dgm:cxn modelId="{EF803C4D-B919-4403-8540-3ABEFA9E9222}" type="presParOf" srcId="{9FFE5A6A-2754-4CCB-8522-06D5690082E4}" destId="{38F40485-5DA8-44C2-A9F9-91D2DB7EC30E}" srcOrd="0" destOrd="0" presId="urn:microsoft.com/office/officeart/2005/8/layout/cycle1"/>
    <dgm:cxn modelId="{1AF72581-FEE0-4FB3-A7B7-FB7BC0B4A9F6}" type="presParOf" srcId="{9FFE5A6A-2754-4CCB-8522-06D5690082E4}" destId="{CFB7CDCA-66CF-4A93-BA88-E34288F3CB8F}" srcOrd="1" destOrd="0" presId="urn:microsoft.com/office/officeart/2005/8/layout/cycle1"/>
    <dgm:cxn modelId="{B3F766C5-F55D-416C-B1B9-A5C83404EDBC}" type="presParOf" srcId="{9FFE5A6A-2754-4CCB-8522-06D5690082E4}" destId="{222FC166-922D-4BE1-A342-8DE5C3C190C7}" srcOrd="2" destOrd="0" presId="urn:microsoft.com/office/officeart/2005/8/layout/cycle1"/>
    <dgm:cxn modelId="{91F706E5-6851-4735-8B20-98F2388E5313}" type="presParOf" srcId="{9FFE5A6A-2754-4CCB-8522-06D5690082E4}" destId="{A6D0FC8A-7683-40EF-BADC-C73BA567FDBA}" srcOrd="3" destOrd="0" presId="urn:microsoft.com/office/officeart/2005/8/layout/cycle1"/>
    <dgm:cxn modelId="{8C51677B-FC8E-4F36-B4DF-A9AE81BFC883}" type="presParOf" srcId="{9FFE5A6A-2754-4CCB-8522-06D5690082E4}" destId="{6A5D7811-3691-468E-9033-D7A28175B86B}" srcOrd="4" destOrd="0" presId="urn:microsoft.com/office/officeart/2005/8/layout/cycle1"/>
    <dgm:cxn modelId="{45600209-F7D4-4AF1-828D-043C9C665D44}" type="presParOf" srcId="{9FFE5A6A-2754-4CCB-8522-06D5690082E4}" destId="{7A6EC17A-D532-4285-8034-D117EAEC4865}" srcOrd="5" destOrd="0" presId="urn:microsoft.com/office/officeart/2005/8/layout/cycle1"/>
    <dgm:cxn modelId="{EFB8C428-1E1F-4186-AFC4-9A919443BE76}" type="presParOf" srcId="{9FFE5A6A-2754-4CCB-8522-06D5690082E4}" destId="{46C535FC-01CB-40C5-9A91-9EDFADF54437}" srcOrd="6" destOrd="0" presId="urn:microsoft.com/office/officeart/2005/8/layout/cycle1"/>
    <dgm:cxn modelId="{70188E6A-160F-4820-AA31-B51A38E61253}" type="presParOf" srcId="{9FFE5A6A-2754-4CCB-8522-06D5690082E4}" destId="{838D11D0-8FE5-4281-8E7B-9641C9C57E06}" srcOrd="7" destOrd="0" presId="urn:microsoft.com/office/officeart/2005/8/layout/cycle1"/>
    <dgm:cxn modelId="{8125B9FE-15DB-4F50-B587-0E55CB2019AF}" type="presParOf" srcId="{9FFE5A6A-2754-4CCB-8522-06D5690082E4}" destId="{BCE50965-CD73-4881-BB60-79C4B7FC12E3}" srcOrd="8" destOrd="0" presId="urn:microsoft.com/office/officeart/2005/8/layout/cycle1"/>
    <dgm:cxn modelId="{27B404FE-4934-4654-975F-51AB5BA1587C}" type="presParOf" srcId="{9FFE5A6A-2754-4CCB-8522-06D5690082E4}" destId="{3439CF4D-FBB6-47AE-9D16-868B1DD6CD02}" srcOrd="9" destOrd="0" presId="urn:microsoft.com/office/officeart/2005/8/layout/cycle1"/>
    <dgm:cxn modelId="{8494C15E-0083-4715-AED1-5D6EE3CAE69B}" type="presParOf" srcId="{9FFE5A6A-2754-4CCB-8522-06D5690082E4}" destId="{3DC7B6F4-7DDD-4B38-80C6-0E97D1AA3751}" srcOrd="10" destOrd="0" presId="urn:microsoft.com/office/officeart/2005/8/layout/cycle1"/>
    <dgm:cxn modelId="{2F541C17-C869-4AB0-A260-75755BA90A24}" type="presParOf" srcId="{9FFE5A6A-2754-4CCB-8522-06D5690082E4}" destId="{E20F1F06-7333-4E0C-9577-FDD8EA835298}" srcOrd="11" destOrd="0" presId="urn:microsoft.com/office/officeart/2005/8/layout/cycle1"/>
    <dgm:cxn modelId="{BA689922-77FE-4D2A-B194-28B0E12D920E}" type="presParOf" srcId="{9FFE5A6A-2754-4CCB-8522-06D5690082E4}" destId="{872CE31C-9568-468F-B24A-2398C67C1474}" srcOrd="12" destOrd="0" presId="urn:microsoft.com/office/officeart/2005/8/layout/cycle1"/>
    <dgm:cxn modelId="{7396BAC9-E575-42AE-A5CD-B3FAC659A06A}" type="presParOf" srcId="{9FFE5A6A-2754-4CCB-8522-06D5690082E4}" destId="{A7EA1309-ECFE-409E-B1E4-FA54EE9BD6A6}" srcOrd="13" destOrd="0" presId="urn:microsoft.com/office/officeart/2005/8/layout/cycle1"/>
    <dgm:cxn modelId="{6C74B27F-9313-4527-8554-166A13588D34}" type="presParOf" srcId="{9FFE5A6A-2754-4CCB-8522-06D5690082E4}" destId="{9A909C89-92BE-4EFE-9D11-7776FF09778A}" srcOrd="14" destOrd="0" presId="urn:microsoft.com/office/officeart/2005/8/layout/cycle1"/>
    <dgm:cxn modelId="{77A9D166-B9CE-4141-B646-00B14E3BBBA6}" type="presParOf" srcId="{9FFE5A6A-2754-4CCB-8522-06D5690082E4}" destId="{8B970B1F-5B55-4766-B9D5-3EB3CBD4DACA}" srcOrd="15" destOrd="0" presId="urn:microsoft.com/office/officeart/2005/8/layout/cycle1"/>
    <dgm:cxn modelId="{4409D045-EF1B-4EE7-AAAC-BEB39D4F4E1B}" type="presParOf" srcId="{9FFE5A6A-2754-4CCB-8522-06D5690082E4}" destId="{D4AD807B-2C55-401A-ADF5-9BBC4BE1E41C}" srcOrd="16" destOrd="0" presId="urn:microsoft.com/office/officeart/2005/8/layout/cycle1"/>
    <dgm:cxn modelId="{4283F8E3-A429-4F7D-8B0D-BEF0F4843276}" type="presParOf" srcId="{9FFE5A6A-2754-4CCB-8522-06D5690082E4}" destId="{F18A311A-8AA5-4449-8CB7-39BF8A46704B}" srcOrd="17" destOrd="0" presId="urn:microsoft.com/office/officeart/2005/8/layout/cycle1"/>
    <dgm:cxn modelId="{E7767883-FACE-4660-A322-329E1ABB5772}" type="presParOf" srcId="{9FFE5A6A-2754-4CCB-8522-06D5690082E4}" destId="{DEAEE61E-955F-4C05-9BB3-392FDF1DB056}" srcOrd="18" destOrd="0" presId="urn:microsoft.com/office/officeart/2005/8/layout/cycle1"/>
    <dgm:cxn modelId="{34366A2A-80CE-4800-ACC3-63ABFCE478DE}" type="presParOf" srcId="{9FFE5A6A-2754-4CCB-8522-06D5690082E4}" destId="{81B655B2-1503-42CB-A01C-0D625C4B7865}" srcOrd="19" destOrd="0" presId="urn:microsoft.com/office/officeart/2005/8/layout/cycle1"/>
    <dgm:cxn modelId="{930AE9B6-DDBD-436D-A1F1-EF6257224995}" type="presParOf" srcId="{9FFE5A6A-2754-4CCB-8522-06D5690082E4}" destId="{9DA7D194-1A3C-45BB-B0A8-854D30560C30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7CDCA-66CF-4A93-BA88-E34288F3CB8F}">
      <dsp:nvSpPr>
        <dsp:cNvPr id="0" name=""/>
        <dsp:cNvSpPr/>
      </dsp:nvSpPr>
      <dsp:spPr>
        <a:xfrm>
          <a:off x="4499498" y="31270"/>
          <a:ext cx="140480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kern="1200" dirty="0">
              <a:solidFill>
                <a:srgbClr val="00B050"/>
              </a:solidFill>
            </a:rPr>
            <a:t>Programmieren</a:t>
          </a:r>
        </a:p>
      </dsp:txBody>
      <dsp:txXfrm>
        <a:off x="4499498" y="31270"/>
        <a:ext cx="1404801" cy="980281"/>
      </dsp:txXfrm>
    </dsp:sp>
    <dsp:sp modelId="{222FC166-922D-4BE1-A342-8DE5C3C190C7}">
      <dsp:nvSpPr>
        <dsp:cNvPr id="0" name=""/>
        <dsp:cNvSpPr/>
      </dsp:nvSpPr>
      <dsp:spPr>
        <a:xfrm>
          <a:off x="1479214" y="-43339"/>
          <a:ext cx="5083190" cy="5083190"/>
        </a:xfrm>
        <a:prstGeom prst="circularArrow">
          <a:avLst>
            <a:gd name="adj1" fmla="val 3761"/>
            <a:gd name="adj2" fmla="val 234621"/>
            <a:gd name="adj3" fmla="val 19982229"/>
            <a:gd name="adj4" fmla="val 19226616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D7811-3691-468E-9033-D7A28175B86B}">
      <dsp:nvSpPr>
        <dsp:cNvPr id="0" name=""/>
        <dsp:cNvSpPr/>
      </dsp:nvSpPr>
      <dsp:spPr>
        <a:xfrm>
          <a:off x="5849839" y="1584120"/>
          <a:ext cx="98028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Übersetzen</a:t>
          </a:r>
          <a:br>
            <a:rPr lang="de-DE" sz="1400" kern="1200" dirty="0"/>
          </a:br>
          <a:r>
            <a:rPr lang="de-DE" sz="1400" kern="1200" dirty="0"/>
            <a:t>(1 Klick)</a:t>
          </a:r>
        </a:p>
      </dsp:txBody>
      <dsp:txXfrm>
        <a:off x="5849839" y="1584120"/>
        <a:ext cx="980281" cy="980281"/>
      </dsp:txXfrm>
    </dsp:sp>
    <dsp:sp modelId="{7A6EC17A-D532-4285-8034-D117EAEC4865}">
      <dsp:nvSpPr>
        <dsp:cNvPr id="0" name=""/>
        <dsp:cNvSpPr/>
      </dsp:nvSpPr>
      <dsp:spPr>
        <a:xfrm>
          <a:off x="1522404" y="52143"/>
          <a:ext cx="5083190" cy="5083190"/>
        </a:xfrm>
        <a:prstGeom prst="circularArrow">
          <a:avLst>
            <a:gd name="adj1" fmla="val 3761"/>
            <a:gd name="adj2" fmla="val 234621"/>
            <a:gd name="adj3" fmla="val 1231007"/>
            <a:gd name="adj4" fmla="val 21556798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D11D0-8FE5-4281-8E7B-9641C9C57E06}">
      <dsp:nvSpPr>
        <dsp:cNvPr id="0" name=""/>
        <dsp:cNvSpPr/>
      </dsp:nvSpPr>
      <dsp:spPr>
        <a:xfrm>
          <a:off x="5399053" y="3559141"/>
          <a:ext cx="98028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Fenster wechseln</a:t>
          </a:r>
        </a:p>
      </dsp:txBody>
      <dsp:txXfrm>
        <a:off x="5399053" y="3559141"/>
        <a:ext cx="980281" cy="980281"/>
      </dsp:txXfrm>
    </dsp:sp>
    <dsp:sp modelId="{BCE50965-CD73-4881-BB60-79C4B7FC12E3}">
      <dsp:nvSpPr>
        <dsp:cNvPr id="0" name=""/>
        <dsp:cNvSpPr/>
      </dsp:nvSpPr>
      <dsp:spPr>
        <a:xfrm>
          <a:off x="1522404" y="52143"/>
          <a:ext cx="5083190" cy="5083190"/>
        </a:xfrm>
        <a:prstGeom prst="circularArrow">
          <a:avLst>
            <a:gd name="adj1" fmla="val 3761"/>
            <a:gd name="adj2" fmla="val 234621"/>
            <a:gd name="adj3" fmla="val 4438199"/>
            <a:gd name="adj4" fmla="val 3307126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7B6F4-7DDD-4B38-80C6-0E97D1AA3751}">
      <dsp:nvSpPr>
        <dsp:cNvPr id="0" name=""/>
        <dsp:cNvSpPr/>
      </dsp:nvSpPr>
      <dsp:spPr>
        <a:xfrm>
          <a:off x="3573859" y="4438109"/>
          <a:ext cx="98028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Objekt </a:t>
          </a:r>
          <a:r>
            <a:rPr lang="de-DE" sz="1400" kern="1200" dirty="0" err="1"/>
            <a:t>instanzieren</a:t>
          </a:r>
          <a:br>
            <a:rPr lang="de-DE" sz="1400" kern="1200" dirty="0"/>
          </a:br>
          <a:r>
            <a:rPr lang="de-DE" sz="1400" kern="1200" dirty="0"/>
            <a:t>(3 Klicks)</a:t>
          </a:r>
        </a:p>
      </dsp:txBody>
      <dsp:txXfrm>
        <a:off x="3573859" y="4438109"/>
        <a:ext cx="980281" cy="980281"/>
      </dsp:txXfrm>
    </dsp:sp>
    <dsp:sp modelId="{E20F1F06-7333-4E0C-9577-FDD8EA835298}">
      <dsp:nvSpPr>
        <dsp:cNvPr id="0" name=""/>
        <dsp:cNvSpPr/>
      </dsp:nvSpPr>
      <dsp:spPr>
        <a:xfrm>
          <a:off x="1522404" y="52143"/>
          <a:ext cx="5083190" cy="5083190"/>
        </a:xfrm>
        <a:prstGeom prst="circularArrow">
          <a:avLst>
            <a:gd name="adj1" fmla="val 3761"/>
            <a:gd name="adj2" fmla="val 234621"/>
            <a:gd name="adj3" fmla="val 7258253"/>
            <a:gd name="adj4" fmla="val 6127180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A1309-ECFE-409E-B1E4-FA54EE9BD6A6}">
      <dsp:nvSpPr>
        <dsp:cNvPr id="0" name=""/>
        <dsp:cNvSpPr/>
      </dsp:nvSpPr>
      <dsp:spPr>
        <a:xfrm>
          <a:off x="1748665" y="3559141"/>
          <a:ext cx="98028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Methode aufrufen</a:t>
          </a:r>
          <a:br>
            <a:rPr lang="de-DE" sz="1400" kern="1200" dirty="0"/>
          </a:br>
          <a:r>
            <a:rPr lang="de-DE" sz="1400" kern="1200" dirty="0"/>
            <a:t>(2 Klicks)</a:t>
          </a:r>
        </a:p>
      </dsp:txBody>
      <dsp:txXfrm>
        <a:off x="1748665" y="3559141"/>
        <a:ext cx="980281" cy="980281"/>
      </dsp:txXfrm>
    </dsp:sp>
    <dsp:sp modelId="{9A909C89-92BE-4EFE-9D11-7776FF09778A}">
      <dsp:nvSpPr>
        <dsp:cNvPr id="0" name=""/>
        <dsp:cNvSpPr/>
      </dsp:nvSpPr>
      <dsp:spPr>
        <a:xfrm>
          <a:off x="1522404" y="52143"/>
          <a:ext cx="5083190" cy="5083190"/>
        </a:xfrm>
        <a:prstGeom prst="circularArrow">
          <a:avLst>
            <a:gd name="adj1" fmla="val 3761"/>
            <a:gd name="adj2" fmla="val 234621"/>
            <a:gd name="adj3" fmla="val 10608581"/>
            <a:gd name="adj4" fmla="val 9334373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AD807B-2C55-401A-ADF5-9BBC4BE1E41C}">
      <dsp:nvSpPr>
        <dsp:cNvPr id="0" name=""/>
        <dsp:cNvSpPr/>
      </dsp:nvSpPr>
      <dsp:spPr>
        <a:xfrm>
          <a:off x="1297879" y="1584120"/>
          <a:ext cx="98028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Programm testen</a:t>
          </a:r>
          <a:br>
            <a:rPr lang="de-DE" sz="1400" kern="1200" dirty="0"/>
          </a:br>
          <a:r>
            <a:rPr lang="de-DE" sz="1400" kern="1200" dirty="0"/>
            <a:t>(wieder neues Fenster)</a:t>
          </a:r>
        </a:p>
      </dsp:txBody>
      <dsp:txXfrm>
        <a:off x="1297879" y="1584120"/>
        <a:ext cx="980281" cy="980281"/>
      </dsp:txXfrm>
    </dsp:sp>
    <dsp:sp modelId="{F18A311A-8AA5-4449-8CB7-39BF8A46704B}">
      <dsp:nvSpPr>
        <dsp:cNvPr id="0" name=""/>
        <dsp:cNvSpPr/>
      </dsp:nvSpPr>
      <dsp:spPr>
        <a:xfrm>
          <a:off x="1522404" y="52143"/>
          <a:ext cx="5083190" cy="5083190"/>
        </a:xfrm>
        <a:prstGeom prst="circularArrow">
          <a:avLst>
            <a:gd name="adj1" fmla="val 3761"/>
            <a:gd name="adj2" fmla="val 234621"/>
            <a:gd name="adj3" fmla="val 13560663"/>
            <a:gd name="adj4" fmla="val 12337485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655B2-1503-42CB-A01C-0D625C4B7865}">
      <dsp:nvSpPr>
        <dsp:cNvPr id="0" name=""/>
        <dsp:cNvSpPr/>
      </dsp:nvSpPr>
      <dsp:spPr>
        <a:xfrm>
          <a:off x="2560953" y="276"/>
          <a:ext cx="980281" cy="98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Wechseln zum Editor-Fenster</a:t>
          </a:r>
        </a:p>
      </dsp:txBody>
      <dsp:txXfrm>
        <a:off x="2560953" y="276"/>
        <a:ext cx="980281" cy="980281"/>
      </dsp:txXfrm>
    </dsp:sp>
    <dsp:sp modelId="{9DA7D194-1A3C-45BB-B0A8-854D30560C30}">
      <dsp:nvSpPr>
        <dsp:cNvPr id="0" name=""/>
        <dsp:cNvSpPr/>
      </dsp:nvSpPr>
      <dsp:spPr>
        <a:xfrm>
          <a:off x="1594253" y="34431"/>
          <a:ext cx="5083190" cy="5083190"/>
        </a:xfrm>
        <a:prstGeom prst="circularArrow">
          <a:avLst>
            <a:gd name="adj1" fmla="val 3761"/>
            <a:gd name="adj2" fmla="val 234621"/>
            <a:gd name="adj3" fmla="val 16503072"/>
            <a:gd name="adj4" fmla="val 15314630"/>
            <a:gd name="adj5" fmla="val 438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328400" y="6407150"/>
            <a:ext cx="685800" cy="365125"/>
          </a:xfrm>
        </p:spPr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155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60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23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1328400" y="6407150"/>
            <a:ext cx="685800" cy="365125"/>
          </a:xfrm>
        </p:spPr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912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38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998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860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593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922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3206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331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1A280-629F-4AA1-A04D-3BEDF657FEC0}" type="datetimeFigureOut">
              <a:rPr lang="de-DE" smtClean="0"/>
              <a:t>07.07.2021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EBE0-F428-4D6E-BE53-05778624E6E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916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22.png"/><Relationship Id="rId4" Type="http://schemas.openxmlformats.org/officeDocument/2006/relationships/image" Target="../media/image2.pn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sv.pabst@gmail.com" TargetMode="External"/><Relationship Id="rId2" Type="http://schemas.openxmlformats.org/officeDocument/2006/relationships/hyperlink" Target="https://github.com/martin-pabst/Online-IDE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9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8.png"/><Relationship Id="rId4" Type="http://schemas.openxmlformats.org/officeDocument/2006/relationships/diagramData" Target="../diagrams/data1.xml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learnj.de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65090" y="2919368"/>
            <a:ext cx="11461820" cy="1655762"/>
          </a:xfrm>
        </p:spPr>
        <p:txBody>
          <a:bodyPr>
            <a:normAutofit/>
          </a:bodyPr>
          <a:lstStyle/>
          <a:p>
            <a:r>
              <a:rPr lang="de-DE" sz="3200" dirty="0"/>
              <a:t>Java-Compiler, Interpreter,</a:t>
            </a:r>
            <a:br>
              <a:rPr lang="de-DE" sz="3200" dirty="0"/>
            </a:br>
            <a:r>
              <a:rPr lang="de-DE" sz="3200" dirty="0"/>
              <a:t> Debugger und Entwicklungsumgebung</a:t>
            </a:r>
          </a:p>
          <a:p>
            <a:r>
              <a:rPr lang="de-DE" sz="3200" dirty="0"/>
              <a:t>komplett browserbasiert</a:t>
            </a:r>
          </a:p>
        </p:txBody>
      </p:sp>
      <p:pic>
        <p:nvPicPr>
          <p:cNvPr id="9" name="Picture 8" descr="Datei:Google Chrome icon (2011).svg –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798" y="4833934"/>
            <a:ext cx="882881" cy="88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icrosoft Edge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366" y="4735786"/>
            <a:ext cx="1011102" cy="101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ozilla Firefox – Wikipe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4680885"/>
            <a:ext cx="1261518" cy="118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ile:Safari browser logo.svg - Wikimedia Commo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48" y="4754125"/>
            <a:ext cx="1046572" cy="104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EF89EB9-57A1-474A-A5FF-54D689F26B7C}"/>
              </a:ext>
            </a:extLst>
          </p:cNvPr>
          <p:cNvSpPr txBox="1"/>
          <p:nvPr/>
        </p:nvSpPr>
        <p:spPr>
          <a:xfrm>
            <a:off x="8601560" y="6016284"/>
            <a:ext cx="3354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Martin Pabst, 2021</a:t>
            </a: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927370" y="752723"/>
            <a:ext cx="10337260" cy="10156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/>
              <a:t>Java programmieren im Browser</a:t>
            </a:r>
            <a:endParaRPr lang="de-DE" sz="48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E266CC7-F640-455F-96C8-049C051F7E8B}"/>
              </a:ext>
            </a:extLst>
          </p:cNvPr>
          <p:cNvSpPr txBox="1"/>
          <p:nvPr/>
        </p:nvSpPr>
        <p:spPr>
          <a:xfrm>
            <a:off x="365090" y="6105277"/>
            <a:ext cx="73575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Fachleitertagung Unterfranken, 07.07.2021</a:t>
            </a:r>
          </a:p>
        </p:txBody>
      </p:sp>
    </p:spTree>
    <p:extLst>
      <p:ext uri="{BB962C8B-B14F-4D97-AF65-F5344CB8AC3E}">
        <p14:creationId xmlns:p14="http://schemas.microsoft.com/office/powerpoint/2010/main" val="397207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624" y="4578"/>
            <a:ext cx="10515600" cy="915676"/>
          </a:xfrm>
        </p:spPr>
        <p:txBody>
          <a:bodyPr/>
          <a:lstStyle/>
          <a:p>
            <a:r>
              <a:rPr lang="de-DE" dirty="0"/>
              <a:t>2. Technische Umsetzung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1D3ABD3-D05B-41DF-AABE-F20813968C7A}"/>
              </a:ext>
            </a:extLst>
          </p:cNvPr>
          <p:cNvSpPr txBox="1"/>
          <p:nvPr/>
        </p:nvSpPr>
        <p:spPr>
          <a:xfrm rot="16200000">
            <a:off x="5099795" y="2794569"/>
            <a:ext cx="285409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Compiler</a:t>
            </a:r>
            <a:endParaRPr lang="de-DE" sz="3600" b="1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D475A15-5BCA-4266-896F-B4401980185D}"/>
              </a:ext>
            </a:extLst>
          </p:cNvPr>
          <p:cNvGrpSpPr/>
          <p:nvPr/>
        </p:nvGrpSpPr>
        <p:grpSpPr>
          <a:xfrm>
            <a:off x="2882900" y="3189159"/>
            <a:ext cx="3213100" cy="1355624"/>
            <a:chOff x="2882900" y="3189159"/>
            <a:chExt cx="3213100" cy="1355624"/>
          </a:xfrm>
        </p:grpSpPr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1E05E71B-C5E3-437F-9123-FE21D0C407C3}"/>
                </a:ext>
              </a:extLst>
            </p:cNvPr>
            <p:cNvSpPr txBox="1"/>
            <p:nvPr/>
          </p:nvSpPr>
          <p:spPr>
            <a:xfrm>
              <a:off x="2882900" y="3960008"/>
              <a:ext cx="3213100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3200" dirty="0"/>
                <a:t>Monaco Editor</a:t>
              </a:r>
              <a:endParaRPr lang="de-DE" sz="3200" b="1" dirty="0"/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16D93952-23CF-4000-B8BD-B9C82206739F}"/>
                </a:ext>
              </a:extLst>
            </p:cNvPr>
            <p:cNvSpPr txBox="1"/>
            <p:nvPr/>
          </p:nvSpPr>
          <p:spPr>
            <a:xfrm>
              <a:off x="2882900" y="3189159"/>
              <a:ext cx="32131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dirty="0"/>
                <a:t>IDE</a:t>
              </a:r>
              <a:endParaRPr lang="de-DE" sz="3600" b="1" dirty="0"/>
            </a:p>
          </p:txBody>
        </p:sp>
        <p:pic>
          <p:nvPicPr>
            <p:cNvPr id="37" name="Picture 2" descr="Datei:Visual Studio Code 1.35 icon.svg – Wikipedia">
              <a:extLst>
                <a:ext uri="{FF2B5EF4-FFF2-40B4-BE49-F238E27FC236}">
                  <a16:creationId xmlns:a16="http://schemas.microsoft.com/office/drawing/2014/main" id="{B6B9E630-1F3D-45A3-9AEF-DA13007A5D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060700" y="4070511"/>
              <a:ext cx="378414" cy="3784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61F07F0-07AF-4B63-B53D-06488C1AB3B0}"/>
              </a:ext>
            </a:extLst>
          </p:cNvPr>
          <p:cNvGrpSpPr/>
          <p:nvPr/>
        </p:nvGrpSpPr>
        <p:grpSpPr>
          <a:xfrm>
            <a:off x="1331293" y="1249269"/>
            <a:ext cx="9851886" cy="5497810"/>
            <a:chOff x="1331293" y="1249269"/>
            <a:chExt cx="9851886" cy="5497810"/>
          </a:xfrm>
        </p:grpSpPr>
        <p:pic>
          <p:nvPicPr>
            <p:cNvPr id="13" name="Picture 8" descr="Datei:Google Chrome icon (2011).svg – Wikipedia">
              <a:extLst>
                <a:ext uri="{FF2B5EF4-FFF2-40B4-BE49-F238E27FC236}">
                  <a16:creationId xmlns:a16="http://schemas.microsoft.com/office/drawing/2014/main" id="{3E94A6B7-509D-4D33-A898-D95EB1BCA4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0298" y="5711147"/>
              <a:ext cx="882881" cy="882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Microsoft Edge - Wikipedia">
              <a:extLst>
                <a:ext uri="{FF2B5EF4-FFF2-40B4-BE49-F238E27FC236}">
                  <a16:creationId xmlns:a16="http://schemas.microsoft.com/office/drawing/2014/main" id="{0A66DEFA-8D54-4F78-89CB-44D91B46E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5850" y="5582926"/>
              <a:ext cx="1011102" cy="1011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Mozilla Firefox – Wikipedia">
              <a:extLst>
                <a:ext uri="{FF2B5EF4-FFF2-40B4-BE49-F238E27FC236}">
                  <a16:creationId xmlns:a16="http://schemas.microsoft.com/office/drawing/2014/main" id="{A94EA94E-45F8-4971-8FAE-EB20829029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5558098"/>
              <a:ext cx="1261518" cy="1188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File:Safari browser logo.svg - Wikimedia Commons">
              <a:extLst>
                <a:ext uri="{FF2B5EF4-FFF2-40B4-BE49-F238E27FC236}">
                  <a16:creationId xmlns:a16="http://schemas.microsoft.com/office/drawing/2014/main" id="{44C6C357-4B6F-46CF-B462-34157D8823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3790" y="5631338"/>
              <a:ext cx="1046572" cy="104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Wolke 2">
              <a:extLst>
                <a:ext uri="{FF2B5EF4-FFF2-40B4-BE49-F238E27FC236}">
                  <a16:creationId xmlns:a16="http://schemas.microsoft.com/office/drawing/2014/main" id="{C8DA0198-2A11-4BF4-B382-3C7C56538A1D}"/>
                </a:ext>
              </a:extLst>
            </p:cNvPr>
            <p:cNvSpPr/>
            <p:nvPr/>
          </p:nvSpPr>
          <p:spPr>
            <a:xfrm rot="16200000">
              <a:off x="-607392" y="3187954"/>
              <a:ext cx="5321300" cy="1443930"/>
            </a:xfrm>
            <a:prstGeom prst="cloud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sz="4400" dirty="0"/>
                <a:t>Internet</a:t>
              </a:r>
            </a:p>
          </p:txBody>
        </p:sp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18FDAE3-CA14-48D0-B0AF-C38525934F41}"/>
              </a:ext>
            </a:extLst>
          </p:cNvPr>
          <p:cNvGrpSpPr/>
          <p:nvPr/>
        </p:nvGrpSpPr>
        <p:grpSpPr>
          <a:xfrm>
            <a:off x="2882900" y="4858903"/>
            <a:ext cx="8922784" cy="646331"/>
            <a:chOff x="2882900" y="4858903"/>
            <a:chExt cx="8922784" cy="646331"/>
          </a:xfrm>
        </p:grpSpPr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D6D778F3-9A14-4869-9721-0E886EC0261F}"/>
                </a:ext>
              </a:extLst>
            </p:cNvPr>
            <p:cNvSpPr txBox="1"/>
            <p:nvPr/>
          </p:nvSpPr>
          <p:spPr>
            <a:xfrm>
              <a:off x="2882900" y="4858903"/>
              <a:ext cx="8922784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>
                  <a:sym typeface="Wingdings" panose="05000000000000000000" pitchFamily="2" charset="2"/>
                </a:rPr>
                <a:t> </a:t>
              </a:r>
              <a:r>
                <a:rPr lang="de-DE" sz="3600" b="1" dirty="0" err="1"/>
                <a:t>Javascript</a:t>
              </a:r>
              <a:endParaRPr lang="de-DE" sz="3600" b="1" dirty="0"/>
            </a:p>
          </p:txBody>
        </p:sp>
        <p:pic>
          <p:nvPicPr>
            <p:cNvPr id="39" name="Grafik 38">
              <a:extLst>
                <a:ext uri="{FF2B5EF4-FFF2-40B4-BE49-F238E27FC236}">
                  <a16:creationId xmlns:a16="http://schemas.microsoft.com/office/drawing/2014/main" id="{9DCB9F0B-2CB5-4711-AF11-773F73770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3892" y="4904961"/>
              <a:ext cx="2225721" cy="554214"/>
            </a:xfrm>
            <a:prstGeom prst="rect">
              <a:avLst/>
            </a:prstGeom>
          </p:spPr>
        </p:pic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039A9E7-A500-4FE2-8347-D0B4AC6C3FE2}"/>
              </a:ext>
            </a:extLst>
          </p:cNvPr>
          <p:cNvGrpSpPr/>
          <p:nvPr/>
        </p:nvGrpSpPr>
        <p:grpSpPr>
          <a:xfrm>
            <a:off x="9613900" y="2333413"/>
            <a:ext cx="2221402" cy="2282965"/>
            <a:chOff x="9613900" y="2333413"/>
            <a:chExt cx="2221402" cy="2282965"/>
          </a:xfrm>
        </p:grpSpPr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655B719-E4E1-47FD-BCE5-30F95A97E47E}"/>
                </a:ext>
              </a:extLst>
            </p:cNvPr>
            <p:cNvSpPr txBox="1"/>
            <p:nvPr/>
          </p:nvSpPr>
          <p:spPr>
            <a:xfrm>
              <a:off x="9613900" y="3193492"/>
              <a:ext cx="2221402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dirty="0"/>
                <a:t>Interpreter</a:t>
              </a:r>
              <a:endParaRPr lang="de-DE" sz="3600" b="1" dirty="0"/>
            </a:p>
          </p:txBody>
        </p:sp>
        <p:pic>
          <p:nvPicPr>
            <p:cNvPr id="36" name="Picture 10" descr="Home · pixijs/pixi.js Wiki · GitHub">
              <a:extLst>
                <a:ext uri="{FF2B5EF4-FFF2-40B4-BE49-F238E27FC236}">
                  <a16:creationId xmlns:a16="http://schemas.microsoft.com/office/drawing/2014/main" id="{D9829889-5566-4A43-9A9C-1FFAA240DF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8231" y="3960008"/>
              <a:ext cx="1312739" cy="656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6BB3FBEB-4CAB-4780-BCE2-E9A8D33DE2FB}"/>
                </a:ext>
              </a:extLst>
            </p:cNvPr>
            <p:cNvSpPr txBox="1"/>
            <p:nvPr/>
          </p:nvSpPr>
          <p:spPr>
            <a:xfrm>
              <a:off x="9613900" y="2333413"/>
              <a:ext cx="2221402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dirty="0"/>
                <a:t>Debugger</a:t>
              </a:r>
              <a:endParaRPr lang="de-DE" sz="3600" b="1" dirty="0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6880362" y="1811504"/>
            <a:ext cx="2458356" cy="2551923"/>
            <a:chOff x="6880362" y="1811504"/>
            <a:chExt cx="2458356" cy="2551923"/>
          </a:xfrm>
        </p:grpSpPr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E6788EF5-EAA2-44EE-8098-65D2665B4366}"/>
                </a:ext>
              </a:extLst>
            </p:cNvPr>
            <p:cNvSpPr txBox="1"/>
            <p:nvPr/>
          </p:nvSpPr>
          <p:spPr>
            <a:xfrm>
              <a:off x="6880362" y="3901762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err="1"/>
                <a:t>Lexer</a:t>
              </a:r>
              <a:endParaRPr lang="de-DE" sz="4800" b="1" dirty="0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35EE12C2-1CB6-4AE3-8A9B-1F2AA69312F2}"/>
                </a:ext>
              </a:extLst>
            </p:cNvPr>
            <p:cNvSpPr txBox="1"/>
            <p:nvPr/>
          </p:nvSpPr>
          <p:spPr>
            <a:xfrm>
              <a:off x="6880362" y="1811504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Code Generator</a:t>
              </a:r>
              <a:endParaRPr lang="de-DE" sz="2400" b="1" dirty="0"/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FBA3C1CF-27E0-44EE-8BAA-B5E7386B7C50}"/>
                </a:ext>
              </a:extLst>
            </p:cNvPr>
            <p:cNvSpPr txBox="1"/>
            <p:nvPr/>
          </p:nvSpPr>
          <p:spPr>
            <a:xfrm>
              <a:off x="6880362" y="3122936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Parser</a:t>
              </a:r>
              <a:endParaRPr lang="de-DE" sz="2800" b="1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35EE12C2-1CB6-4AE3-8A9B-1F2AA69312F2}"/>
                </a:ext>
              </a:extLst>
            </p:cNvPr>
            <p:cNvSpPr txBox="1"/>
            <p:nvPr/>
          </p:nvSpPr>
          <p:spPr>
            <a:xfrm>
              <a:off x="6880362" y="2467220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Symbol </a:t>
              </a:r>
              <a:r>
                <a:rPr lang="de-DE" sz="2400" dirty="0" err="1"/>
                <a:t>Resolver</a:t>
              </a:r>
              <a:endParaRPr lang="de-DE" sz="2400" b="1" dirty="0"/>
            </a:p>
          </p:txBody>
        </p:sp>
      </p:grpSp>
      <p:grpSp>
        <p:nvGrpSpPr>
          <p:cNvPr id="11" name="Gruppieren 10"/>
          <p:cNvGrpSpPr/>
          <p:nvPr/>
        </p:nvGrpSpPr>
        <p:grpSpPr>
          <a:xfrm>
            <a:off x="86230" y="920253"/>
            <a:ext cx="1353291" cy="5963018"/>
            <a:chOff x="185602" y="1621349"/>
            <a:chExt cx="1353291" cy="5963018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242B955F-C5DA-425C-BB2C-B762F864A7BC}"/>
                </a:ext>
              </a:extLst>
            </p:cNvPr>
            <p:cNvGrpSpPr/>
            <p:nvPr/>
          </p:nvGrpSpPr>
          <p:grpSpPr>
            <a:xfrm>
              <a:off x="185602" y="1621349"/>
              <a:ext cx="1353291" cy="4943426"/>
              <a:chOff x="185602" y="1621349"/>
              <a:chExt cx="1353291" cy="4943426"/>
            </a:xfrm>
          </p:grpSpPr>
          <p:pic>
            <p:nvPicPr>
              <p:cNvPr id="3074" name="Picture 2" descr="https://i2.wp.com/opensourceforu.com/wp-content/uploads/2017/11/Kotlin.jpg?resize=700%2C523">
                <a:extLst>
                  <a:ext uri="{FF2B5EF4-FFF2-40B4-BE49-F238E27FC236}">
                    <a16:creationId xmlns:a16="http://schemas.microsoft.com/office/drawing/2014/main" id="{C1A5C05B-379A-4E36-8356-15FCF4BA5CB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5602" y="5553673"/>
                <a:ext cx="1353291" cy="10111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DF837CE2-D781-4966-B80D-59882DA856AC}"/>
                  </a:ext>
                </a:extLst>
              </p:cNvPr>
              <p:cNvSpPr txBox="1"/>
              <p:nvPr/>
            </p:nvSpPr>
            <p:spPr>
              <a:xfrm rot="16200000">
                <a:off x="-1125631" y="3039605"/>
                <a:ext cx="3790619" cy="95410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dirty="0"/>
                  <a:t>Server (schlank, nur zur Datenspeicherung)</a:t>
                </a:r>
                <a:endParaRPr lang="de-DE" sz="2800" b="1" dirty="0"/>
              </a:p>
            </p:txBody>
          </p:sp>
        </p:grpSp>
        <p:pic>
          <p:nvPicPr>
            <p:cNvPr id="1026" name="Picture 2" descr="Datei:MySQL logo.svg – Wikipedia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307" y="6706480"/>
              <a:ext cx="1265879" cy="877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7059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292624" y="300649"/>
            <a:ext cx="10515600" cy="915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3. Bitte um Unterstützung!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7200" y="1216325"/>
            <a:ext cx="1056244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b="1" dirty="0">
                <a:solidFill>
                  <a:srgbClr val="FF0000"/>
                </a:solidFill>
              </a:rPr>
              <a:t>Bitte weiterempfehlen!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b="1" dirty="0"/>
              <a:t>Mitarbeit</a:t>
            </a:r>
            <a:r>
              <a:rPr lang="de-DE" sz="3600" dirty="0"/>
              <a:t> am clientseitigen Code</a:t>
            </a:r>
            <a:br>
              <a:rPr lang="de-DE" sz="3600" dirty="0"/>
            </a:br>
            <a:r>
              <a:rPr lang="de-DE" sz="3600" i="1" dirty="0">
                <a:hlinkClick r:id="rId2"/>
              </a:rPr>
              <a:t>https://github.com/martin-pabst/Online-IDE</a:t>
            </a:r>
            <a:endParaRPr lang="de-DE" sz="3600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Ausprobieren! -&gt; Verbesserungsvorschläge?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b="1" dirty="0" err="1"/>
              <a:t>Testaccounts</a:t>
            </a:r>
            <a:r>
              <a:rPr lang="de-DE" sz="3600" dirty="0"/>
              <a:t> für ein Schuljahr: </a:t>
            </a:r>
            <a:r>
              <a:rPr lang="de-DE" sz="3600" dirty="0">
                <a:hlinkClick r:id="rId3"/>
              </a:rPr>
              <a:t>asv.pabst@gmail.com</a:t>
            </a:r>
            <a:endParaRPr lang="de-DE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Nächstes Vorhaben: SQL-Online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b="1" dirty="0"/>
              <a:t>Hosting:</a:t>
            </a:r>
            <a:r>
              <a:rPr lang="de-DE" sz="3600" dirty="0"/>
              <a:t> 140 € pro Schule und Schuljahr</a:t>
            </a:r>
            <a:br>
              <a:rPr lang="de-DE" sz="3600" dirty="0"/>
            </a:br>
            <a:r>
              <a:rPr lang="de-DE" sz="3600" dirty="0"/>
              <a:t>(incl. SQL-Online, sobald fertiggestellt)</a:t>
            </a:r>
          </a:p>
        </p:txBody>
      </p:sp>
    </p:spTree>
    <p:extLst>
      <p:ext uri="{BB962C8B-B14F-4D97-AF65-F5344CB8AC3E}">
        <p14:creationId xmlns:p14="http://schemas.microsoft.com/office/powerpoint/2010/main" val="1964882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292624" y="300649"/>
            <a:ext cx="10515600" cy="915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4. Warum ist der Server nicht auch Open Source?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10357" y="1740761"/>
            <a:ext cx="1025024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Zusatzarbeit für Systembetreuer + Serverkosten vs. </a:t>
            </a:r>
            <a:br>
              <a:rPr lang="de-DE" sz="3600" dirty="0"/>
            </a:br>
            <a:r>
              <a:rPr lang="de-DE" sz="3600" dirty="0"/>
              <a:t>überschaubare jährliche Kosten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Supportproblem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Updates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120176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292624" y="300649"/>
            <a:ext cx="10515600" cy="9156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5. </a:t>
            </a:r>
            <a:r>
              <a:rPr lang="de-DE" dirty="0"/>
              <a:t>Warum verwenden?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7200" y="1216325"/>
            <a:ext cx="1032943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Effizienterer Unterricht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näher an der Arbeit der Schülerinnen und Schülern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3600" dirty="0"/>
              <a:t>mehr Freude am U für L und 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600" dirty="0"/>
          </a:p>
          <a:p>
            <a:pPr algn="ctr"/>
            <a:r>
              <a:rPr lang="de-DE" sz="3600" dirty="0"/>
              <a:t>Distanzunterricht + Online-IDE + Wiki + Videos</a:t>
            </a:r>
            <a:br>
              <a:rPr lang="de-DE" sz="3600" dirty="0"/>
            </a:br>
            <a:r>
              <a:rPr lang="de-DE" sz="3600" dirty="0"/>
              <a:t>ist </a:t>
            </a:r>
            <a:r>
              <a:rPr lang="de-DE" sz="3600" b="1" dirty="0"/>
              <a:t>fast gleichwertige </a:t>
            </a:r>
            <a:r>
              <a:rPr lang="de-DE" sz="3600" dirty="0"/>
              <a:t>Alternative zu Präsenzunterricht </a:t>
            </a:r>
          </a:p>
        </p:txBody>
      </p:sp>
    </p:spTree>
    <p:extLst>
      <p:ext uri="{BB962C8B-B14F-4D97-AF65-F5344CB8AC3E}">
        <p14:creationId xmlns:p14="http://schemas.microsoft.com/office/powerpoint/2010/main" val="74061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34825" y="162265"/>
            <a:ext cx="4573605" cy="79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1. Ausgangspunkt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60716" y="1492370"/>
            <a:ext cx="1073481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Eine Programmiersprache erlernt man wie eine Sprache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viele kleine Übungen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Auch PRIMM: predict – run – investigate – modify – make</a:t>
            </a:r>
            <a:endParaRPr lang="de-DE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viel selbst programmieren!</a:t>
            </a:r>
          </a:p>
        </p:txBody>
      </p:sp>
    </p:spTree>
    <p:extLst>
      <p:ext uri="{BB962C8B-B14F-4D97-AF65-F5344CB8AC3E}">
        <p14:creationId xmlns:p14="http://schemas.microsoft.com/office/powerpoint/2010/main" val="226413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860" y="4707166"/>
            <a:ext cx="2142416" cy="2038989"/>
          </a:xfrm>
          <a:prstGeom prst="rect">
            <a:avLst/>
          </a:prstGeom>
        </p:spPr>
      </p:pic>
      <p:sp>
        <p:nvSpPr>
          <p:cNvPr id="4" name="Titel 1"/>
          <p:cNvSpPr txBox="1">
            <a:spLocks/>
          </p:cNvSpPr>
          <p:nvPr/>
        </p:nvSpPr>
        <p:spPr>
          <a:xfrm>
            <a:off x="334825" y="162265"/>
            <a:ext cx="4573605" cy="79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2. </a:t>
            </a:r>
            <a:r>
              <a:rPr lang="de-DE" dirty="0" err="1"/>
              <a:t>BlueJ</a:t>
            </a:r>
            <a:endParaRPr lang="de-DE" dirty="0"/>
          </a:p>
        </p:txBody>
      </p:sp>
      <p:pic>
        <p:nvPicPr>
          <p:cNvPr id="10" name="Picture 4" descr="Gen-bluej-splash">
            <a:extLst>
              <a:ext uri="{FF2B5EF4-FFF2-40B4-BE49-F238E27FC236}">
                <a16:creationId xmlns:a16="http://schemas.microsoft.com/office/drawing/2014/main" id="{2A2B4977-EA46-44AE-AE45-88FE18EBB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437" y="3075409"/>
            <a:ext cx="2501495" cy="1375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4253417751"/>
              </p:ext>
            </p:extLst>
          </p:nvPr>
        </p:nvGraphicFramePr>
        <p:xfrm>
          <a:off x="-995871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Grafik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37902" y="2148995"/>
            <a:ext cx="4272454" cy="3103812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67869" y="2197932"/>
            <a:ext cx="1242371" cy="1565388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6846" y="2784126"/>
            <a:ext cx="2491754" cy="2399585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998759" y="3940946"/>
            <a:ext cx="2940328" cy="2805209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5886252" y="18942"/>
            <a:ext cx="63057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langer Entwicklungszyklus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viele Fenster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Editor nicht mehr zeitgemäß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Weiterentwicklung schleppend</a:t>
            </a:r>
          </a:p>
        </p:txBody>
      </p:sp>
    </p:spTree>
    <p:extLst>
      <p:ext uri="{BB962C8B-B14F-4D97-AF65-F5344CB8AC3E}">
        <p14:creationId xmlns:p14="http://schemas.microsoft.com/office/powerpoint/2010/main" val="836209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334825" y="162265"/>
            <a:ext cx="4573605" cy="79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3. Vorhaben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60716" y="1104181"/>
            <a:ext cx="100756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Interaktive „Workbooks“ zum Java-Programmieren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dirty="0"/>
              <a:t>Komplett browserbasiert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=&gt; ohne Installation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=&gt; läuft auf </a:t>
            </a:r>
            <a:r>
              <a:rPr lang="de-DE" sz="3200" b="1" dirty="0"/>
              <a:t>jedem</a:t>
            </a:r>
            <a:r>
              <a:rPr lang="de-DE" sz="3200" dirty="0"/>
              <a:t> Gerät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3200" b="1" dirty="0"/>
              <a:t>Technisches Kernproblem:</a:t>
            </a:r>
            <a:r>
              <a:rPr lang="de-DE" sz="3200" dirty="0"/>
              <a:t> Java-Compiler im Browser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Kompatibel zu </a:t>
            </a:r>
            <a:r>
              <a:rPr lang="de-DE" sz="3200" b="1" dirty="0">
                <a:solidFill>
                  <a:srgbClr val="FFC000"/>
                </a:solidFill>
              </a:rPr>
              <a:t>Teilmenge</a:t>
            </a:r>
            <a:r>
              <a:rPr lang="de-DE" sz="3200" dirty="0"/>
              <a:t> der Java-Spezifikation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Kleine </a:t>
            </a:r>
            <a:r>
              <a:rPr lang="de-DE" sz="3200" b="1" dirty="0">
                <a:solidFill>
                  <a:srgbClr val="00B050"/>
                </a:solidFill>
              </a:rPr>
              <a:t>Anpassungen an pädagogische Erfordernisse möglich</a:t>
            </a:r>
            <a:r>
              <a:rPr lang="de-DE" sz="3200" b="1" dirty="0"/>
              <a:t> </a:t>
            </a:r>
            <a:r>
              <a:rPr lang="de-DE" sz="3200" dirty="0"/>
              <a:t>(Hauptprogramm, String-Vergleiche, </a:t>
            </a:r>
            <a:r>
              <a:rPr lang="de-DE" sz="3200" dirty="0" err="1"/>
              <a:t>println</a:t>
            </a:r>
            <a:r>
              <a:rPr lang="de-DE" sz="32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3200" dirty="0"/>
              <a:t>Teilmenge der Java-API ergänzt um </a:t>
            </a:r>
            <a:r>
              <a:rPr lang="de-DE" sz="3200" b="1" dirty="0">
                <a:solidFill>
                  <a:srgbClr val="00B050"/>
                </a:solidFill>
              </a:rPr>
              <a:t>optimierte API für motivierende Unterrichtsprojekte</a:t>
            </a:r>
          </a:p>
        </p:txBody>
      </p:sp>
    </p:spTree>
    <p:extLst>
      <p:ext uri="{BB962C8B-B14F-4D97-AF65-F5344CB8AC3E}">
        <p14:creationId xmlns:p14="http://schemas.microsoft.com/office/powerpoint/2010/main" val="260805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2624" y="4578"/>
            <a:ext cx="10515600" cy="915676"/>
          </a:xfrm>
        </p:spPr>
        <p:txBody>
          <a:bodyPr/>
          <a:lstStyle/>
          <a:p>
            <a:r>
              <a:rPr lang="de-DE" dirty="0"/>
              <a:t>4. Technische Umsetzung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1D3ABD3-D05B-41DF-AABE-F20813968C7A}"/>
              </a:ext>
            </a:extLst>
          </p:cNvPr>
          <p:cNvSpPr txBox="1"/>
          <p:nvPr/>
        </p:nvSpPr>
        <p:spPr>
          <a:xfrm rot="16200000">
            <a:off x="3848966" y="2553033"/>
            <a:ext cx="2854095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3600" dirty="0"/>
              <a:t>Compiler</a:t>
            </a:r>
            <a:endParaRPr lang="de-DE" sz="3600" b="1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5D475A15-5BCA-4266-896F-B4401980185D}"/>
              </a:ext>
            </a:extLst>
          </p:cNvPr>
          <p:cNvGrpSpPr/>
          <p:nvPr/>
        </p:nvGrpSpPr>
        <p:grpSpPr>
          <a:xfrm>
            <a:off x="1632071" y="2947623"/>
            <a:ext cx="3213100" cy="1355624"/>
            <a:chOff x="2882900" y="3189159"/>
            <a:chExt cx="3213100" cy="1355624"/>
          </a:xfrm>
        </p:grpSpPr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1E05E71B-C5E3-437F-9123-FE21D0C407C3}"/>
                </a:ext>
              </a:extLst>
            </p:cNvPr>
            <p:cNvSpPr txBox="1"/>
            <p:nvPr/>
          </p:nvSpPr>
          <p:spPr>
            <a:xfrm>
              <a:off x="2882900" y="3960008"/>
              <a:ext cx="3213100" cy="58477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de-DE" sz="3200" dirty="0"/>
                <a:t>Monaco Editor</a:t>
              </a:r>
              <a:endParaRPr lang="de-DE" sz="3200" b="1" dirty="0"/>
            </a:p>
          </p:txBody>
        </p: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16D93952-23CF-4000-B8BD-B9C82206739F}"/>
                </a:ext>
              </a:extLst>
            </p:cNvPr>
            <p:cNvSpPr txBox="1"/>
            <p:nvPr/>
          </p:nvSpPr>
          <p:spPr>
            <a:xfrm>
              <a:off x="2882900" y="3189159"/>
              <a:ext cx="3213100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dirty="0"/>
                <a:t>IDE</a:t>
              </a:r>
              <a:endParaRPr lang="de-DE" sz="3600" b="1" dirty="0"/>
            </a:p>
          </p:txBody>
        </p:sp>
        <p:pic>
          <p:nvPicPr>
            <p:cNvPr id="37" name="Picture 2" descr="Datei:Visual Studio Code 1.35 icon.svg – Wikipedia">
              <a:extLst>
                <a:ext uri="{FF2B5EF4-FFF2-40B4-BE49-F238E27FC236}">
                  <a16:creationId xmlns:a16="http://schemas.microsoft.com/office/drawing/2014/main" id="{B6B9E630-1F3D-45A3-9AEF-DA13007A5D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3060700" y="4070511"/>
              <a:ext cx="378414" cy="3784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61F07F0-07AF-4B63-B53D-06488C1AB3B0}"/>
              </a:ext>
            </a:extLst>
          </p:cNvPr>
          <p:cNvGrpSpPr/>
          <p:nvPr/>
        </p:nvGrpSpPr>
        <p:grpSpPr>
          <a:xfrm>
            <a:off x="2375021" y="5316562"/>
            <a:ext cx="7557329" cy="1188981"/>
            <a:chOff x="3625850" y="5558098"/>
            <a:chExt cx="7557329" cy="1188981"/>
          </a:xfrm>
        </p:grpSpPr>
        <p:pic>
          <p:nvPicPr>
            <p:cNvPr id="13" name="Picture 8" descr="Datei:Google Chrome icon (2011).svg – Wikipedia">
              <a:extLst>
                <a:ext uri="{FF2B5EF4-FFF2-40B4-BE49-F238E27FC236}">
                  <a16:creationId xmlns:a16="http://schemas.microsoft.com/office/drawing/2014/main" id="{3E94A6B7-509D-4D33-A898-D95EB1BCA4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00298" y="5711147"/>
              <a:ext cx="882881" cy="882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Microsoft Edge - Wikipedia">
              <a:extLst>
                <a:ext uri="{FF2B5EF4-FFF2-40B4-BE49-F238E27FC236}">
                  <a16:creationId xmlns:a16="http://schemas.microsoft.com/office/drawing/2014/main" id="{0A66DEFA-8D54-4F78-89CB-44D91B46E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5850" y="5582926"/>
              <a:ext cx="1011102" cy="10111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Mozilla Firefox – Wikipedia">
              <a:extLst>
                <a:ext uri="{FF2B5EF4-FFF2-40B4-BE49-F238E27FC236}">
                  <a16:creationId xmlns:a16="http://schemas.microsoft.com/office/drawing/2014/main" id="{A94EA94E-45F8-4971-8FAE-EB20829029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77200" y="5558098"/>
              <a:ext cx="1261518" cy="1188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6" descr="File:Safari browser logo.svg - Wikimedia Commons">
              <a:extLst>
                <a:ext uri="{FF2B5EF4-FFF2-40B4-BE49-F238E27FC236}">
                  <a16:creationId xmlns:a16="http://schemas.microsoft.com/office/drawing/2014/main" id="{44C6C357-4B6F-46CF-B462-34157D8823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3790" y="5631338"/>
              <a:ext cx="1046572" cy="104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18FDAE3-CA14-48D0-B0AF-C38525934F41}"/>
              </a:ext>
            </a:extLst>
          </p:cNvPr>
          <p:cNvGrpSpPr/>
          <p:nvPr/>
        </p:nvGrpSpPr>
        <p:grpSpPr>
          <a:xfrm>
            <a:off x="1632071" y="4617367"/>
            <a:ext cx="8922784" cy="646331"/>
            <a:chOff x="2882900" y="4858903"/>
            <a:chExt cx="8922784" cy="646331"/>
          </a:xfrm>
        </p:grpSpPr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D6D778F3-9A14-4869-9721-0E886EC0261F}"/>
                </a:ext>
              </a:extLst>
            </p:cNvPr>
            <p:cNvSpPr txBox="1"/>
            <p:nvPr/>
          </p:nvSpPr>
          <p:spPr>
            <a:xfrm>
              <a:off x="2882900" y="4858903"/>
              <a:ext cx="8922784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b="1" dirty="0">
                  <a:sym typeface="Wingdings" panose="05000000000000000000" pitchFamily="2" charset="2"/>
                </a:rPr>
                <a:t> </a:t>
              </a:r>
              <a:r>
                <a:rPr lang="de-DE" sz="3600" b="1" dirty="0" err="1"/>
                <a:t>Javascript</a:t>
              </a:r>
              <a:endParaRPr lang="de-DE" sz="3600" b="1" dirty="0"/>
            </a:p>
          </p:txBody>
        </p:sp>
        <p:pic>
          <p:nvPicPr>
            <p:cNvPr id="39" name="Grafik 38">
              <a:extLst>
                <a:ext uri="{FF2B5EF4-FFF2-40B4-BE49-F238E27FC236}">
                  <a16:creationId xmlns:a16="http://schemas.microsoft.com/office/drawing/2014/main" id="{9DCB9F0B-2CB5-4711-AF11-773F73770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3892" y="4904961"/>
              <a:ext cx="2225721" cy="554214"/>
            </a:xfrm>
            <a:prstGeom prst="rect">
              <a:avLst/>
            </a:prstGeom>
          </p:spPr>
        </p:pic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6039A9E7-A500-4FE2-8347-D0B4AC6C3FE2}"/>
              </a:ext>
            </a:extLst>
          </p:cNvPr>
          <p:cNvGrpSpPr/>
          <p:nvPr/>
        </p:nvGrpSpPr>
        <p:grpSpPr>
          <a:xfrm>
            <a:off x="8363071" y="2091877"/>
            <a:ext cx="2221402" cy="2282965"/>
            <a:chOff x="9613900" y="2333413"/>
            <a:chExt cx="2221402" cy="2282965"/>
          </a:xfrm>
        </p:grpSpPr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1655B719-E4E1-47FD-BCE5-30F95A97E47E}"/>
                </a:ext>
              </a:extLst>
            </p:cNvPr>
            <p:cNvSpPr txBox="1"/>
            <p:nvPr/>
          </p:nvSpPr>
          <p:spPr>
            <a:xfrm>
              <a:off x="9613900" y="3193492"/>
              <a:ext cx="2221402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dirty="0"/>
                <a:t>Interpreter</a:t>
              </a:r>
              <a:endParaRPr lang="de-DE" sz="3600" b="1" dirty="0"/>
            </a:p>
          </p:txBody>
        </p:sp>
        <p:pic>
          <p:nvPicPr>
            <p:cNvPr id="36" name="Picture 10" descr="Home · pixijs/pixi.js Wiki · GitHub">
              <a:extLst>
                <a:ext uri="{FF2B5EF4-FFF2-40B4-BE49-F238E27FC236}">
                  <a16:creationId xmlns:a16="http://schemas.microsoft.com/office/drawing/2014/main" id="{D9829889-5566-4A43-9A9C-1FFAA240DF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68231" y="3960008"/>
              <a:ext cx="1312739" cy="656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6BB3FBEB-4CAB-4780-BCE2-E9A8D33DE2FB}"/>
                </a:ext>
              </a:extLst>
            </p:cNvPr>
            <p:cNvSpPr txBox="1"/>
            <p:nvPr/>
          </p:nvSpPr>
          <p:spPr>
            <a:xfrm>
              <a:off x="9613900" y="2333413"/>
              <a:ext cx="2221402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3600" dirty="0"/>
                <a:t>Debugger</a:t>
              </a:r>
              <a:endParaRPr lang="de-DE" sz="3600" b="1" dirty="0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5629533" y="1569968"/>
            <a:ext cx="2458356" cy="2551923"/>
            <a:chOff x="6880362" y="1811504"/>
            <a:chExt cx="2458356" cy="2551923"/>
          </a:xfrm>
        </p:grpSpPr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E6788EF5-EAA2-44EE-8098-65D2665B4366}"/>
                </a:ext>
              </a:extLst>
            </p:cNvPr>
            <p:cNvSpPr txBox="1"/>
            <p:nvPr/>
          </p:nvSpPr>
          <p:spPr>
            <a:xfrm>
              <a:off x="6880362" y="3901762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err="1"/>
                <a:t>Lexer</a:t>
              </a:r>
              <a:endParaRPr lang="de-DE" sz="4800" b="1" dirty="0"/>
            </a:p>
          </p:txBody>
        </p:sp>
        <p:sp>
          <p:nvSpPr>
            <p:cNvPr id="33" name="Textfeld 32">
              <a:extLst>
                <a:ext uri="{FF2B5EF4-FFF2-40B4-BE49-F238E27FC236}">
                  <a16:creationId xmlns:a16="http://schemas.microsoft.com/office/drawing/2014/main" id="{35EE12C2-1CB6-4AE3-8A9B-1F2AA69312F2}"/>
                </a:ext>
              </a:extLst>
            </p:cNvPr>
            <p:cNvSpPr txBox="1"/>
            <p:nvPr/>
          </p:nvSpPr>
          <p:spPr>
            <a:xfrm>
              <a:off x="6880362" y="1811504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Code Generator</a:t>
              </a:r>
              <a:endParaRPr lang="de-DE" sz="2400" b="1" dirty="0"/>
            </a:p>
          </p:txBody>
        </p: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FBA3C1CF-27E0-44EE-8BAA-B5E7386B7C50}"/>
                </a:ext>
              </a:extLst>
            </p:cNvPr>
            <p:cNvSpPr txBox="1"/>
            <p:nvPr/>
          </p:nvSpPr>
          <p:spPr>
            <a:xfrm>
              <a:off x="6880362" y="3122936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Parser</a:t>
              </a:r>
              <a:endParaRPr lang="de-DE" sz="2800" b="1" dirty="0"/>
            </a:p>
          </p:txBody>
        </p: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35EE12C2-1CB6-4AE3-8A9B-1F2AA69312F2}"/>
                </a:ext>
              </a:extLst>
            </p:cNvPr>
            <p:cNvSpPr txBox="1"/>
            <p:nvPr/>
          </p:nvSpPr>
          <p:spPr>
            <a:xfrm>
              <a:off x="6880362" y="2467220"/>
              <a:ext cx="2458356" cy="46166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/>
                <a:t>Symbol </a:t>
              </a:r>
              <a:r>
                <a:rPr lang="de-DE" sz="2400" dirty="0" err="1"/>
                <a:t>Resolver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935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334825" y="162265"/>
            <a:ext cx="7886149" cy="144224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5. </a:t>
            </a:r>
            <a:r>
              <a:rPr lang="de-DE" b="1" dirty="0">
                <a:hlinkClick r:id="rId2"/>
              </a:rPr>
              <a:t>www.learnj.de</a:t>
            </a:r>
            <a:r>
              <a:rPr lang="de-DE" b="1" dirty="0"/>
              <a:t>:</a:t>
            </a:r>
            <a:r>
              <a:rPr lang="de-DE" dirty="0"/>
              <a:t> Interaktive Aufgabensammlung im Browser</a:t>
            </a:r>
          </a:p>
        </p:txBody>
      </p:sp>
      <p:pic>
        <p:nvPicPr>
          <p:cNvPr id="1026" name="Picture 2" descr="https://www.learnj.de/lib/exe/fetch.php?media=wiki: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01895">
            <a:off x="1102188" y="2439639"/>
            <a:ext cx="2398100" cy="1079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FCB9CBC-DE31-41A2-9348-456F5651E088}"/>
              </a:ext>
            </a:extLst>
          </p:cNvPr>
          <p:cNvGrpSpPr/>
          <p:nvPr/>
        </p:nvGrpSpPr>
        <p:grpSpPr>
          <a:xfrm>
            <a:off x="2018582" y="3162436"/>
            <a:ext cx="7976562" cy="2225587"/>
            <a:chOff x="2018582" y="3162436"/>
            <a:chExt cx="7976562" cy="2225587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7CDA5C2A-68CF-4864-952F-3B05E9D974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81547" t="1668" r="434"/>
            <a:stretch/>
          </p:blipFill>
          <p:spPr>
            <a:xfrm>
              <a:off x="8322592" y="3162436"/>
              <a:ext cx="1672552" cy="2225587"/>
            </a:xfrm>
            <a:prstGeom prst="rect">
              <a:avLst/>
            </a:prstGeom>
          </p:spPr>
        </p:pic>
        <p:pic>
          <p:nvPicPr>
            <p:cNvPr id="3" name="Grafik 2"/>
            <p:cNvPicPr>
              <a:picLocks noChangeAspect="1"/>
            </p:cNvPicPr>
            <p:nvPr/>
          </p:nvPicPr>
          <p:blipFill rotWithShape="1">
            <a:blip r:embed="rId4"/>
            <a:srcRect l="496" t="27882" r="24325"/>
            <a:stretch/>
          </p:blipFill>
          <p:spPr>
            <a:xfrm>
              <a:off x="2018582" y="3750590"/>
              <a:ext cx="6978186" cy="1632264"/>
            </a:xfrm>
            <a:prstGeom prst="rect">
              <a:avLst/>
            </a:prstGeom>
          </p:spPr>
        </p:pic>
      </p:grpSp>
      <p:sp>
        <p:nvSpPr>
          <p:cNvPr id="5" name="Textfeld 4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>
            <a:off x="9761521" y="2754829"/>
            <a:ext cx="2628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00B050"/>
                </a:solidFill>
              </a:rPr>
              <a:t>Open Source</a:t>
            </a:r>
            <a:endParaRPr lang="de-DE" sz="3200" b="1" dirty="0">
              <a:solidFill>
                <a:srgbClr val="00B050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>
            <a:off x="422058" y="5512900"/>
            <a:ext cx="4313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00B050"/>
                </a:solidFill>
              </a:rPr>
              <a:t>Überall integrierbar, </a:t>
            </a:r>
            <a:br>
              <a:rPr lang="de-DE" sz="3200" dirty="0">
                <a:solidFill>
                  <a:srgbClr val="00B050"/>
                </a:solidFill>
              </a:rPr>
            </a:br>
            <a:r>
              <a:rPr lang="de-DE" sz="3200" dirty="0">
                <a:solidFill>
                  <a:srgbClr val="00B050"/>
                </a:solidFill>
              </a:rPr>
              <a:t>z.B. in </a:t>
            </a:r>
            <a:r>
              <a:rPr lang="de-DE" sz="3200" dirty="0" err="1">
                <a:solidFill>
                  <a:srgbClr val="00B050"/>
                </a:solidFill>
              </a:rPr>
              <a:t>Dokuwiki</a:t>
            </a:r>
            <a:endParaRPr lang="de-DE" sz="3200" b="1" dirty="0">
              <a:solidFill>
                <a:srgbClr val="00B05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 rot="1059692">
            <a:off x="8979907" y="819683"/>
            <a:ext cx="30457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00B050"/>
                </a:solidFill>
              </a:rPr>
              <a:t>Läuft auf </a:t>
            </a:r>
            <a:r>
              <a:rPr lang="de-DE" sz="3200" b="1" dirty="0">
                <a:solidFill>
                  <a:srgbClr val="00B050"/>
                </a:solidFill>
              </a:rPr>
              <a:t>allen</a:t>
            </a:r>
            <a:r>
              <a:rPr lang="de-DE" sz="3200" dirty="0">
                <a:solidFill>
                  <a:srgbClr val="00B050"/>
                </a:solidFill>
              </a:rPr>
              <a:t> Geräten </a:t>
            </a:r>
            <a:r>
              <a:rPr lang="de-DE" sz="3200" b="1" dirty="0">
                <a:solidFill>
                  <a:srgbClr val="00B050"/>
                </a:solidFill>
              </a:rPr>
              <a:t>ohne Installation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>
            <a:off x="10160605" y="4844245"/>
            <a:ext cx="28770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00B050"/>
                </a:solidFill>
              </a:rPr>
              <a:t>komplett clientseitig</a:t>
            </a:r>
            <a:endParaRPr lang="de-DE" sz="3200" b="1" dirty="0">
              <a:solidFill>
                <a:srgbClr val="00B050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>
            <a:off x="4119580" y="2033201"/>
            <a:ext cx="48403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00B050"/>
                </a:solidFill>
              </a:rPr>
              <a:t>Speichert Änderungen in lokal im Browser</a:t>
            </a:r>
            <a:endParaRPr lang="de-DE" sz="3200" b="1" dirty="0">
              <a:solidFill>
                <a:srgbClr val="00B050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>
            <a:off x="5376551" y="5530583"/>
            <a:ext cx="3527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rgbClr val="00B050"/>
                </a:solidFill>
              </a:rPr>
              <a:t>Editor + Compiler  + Debugger </a:t>
            </a:r>
            <a:endParaRPr lang="de-DE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74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43" y="1848678"/>
            <a:ext cx="8357214" cy="4540948"/>
          </a:xfrm>
          <a:prstGeom prst="rect">
            <a:avLst/>
          </a:prstGeom>
        </p:spPr>
      </p:pic>
      <p:sp>
        <p:nvSpPr>
          <p:cNvPr id="12" name="Titel 1"/>
          <p:cNvSpPr txBox="1">
            <a:spLocks/>
          </p:cNvSpPr>
          <p:nvPr/>
        </p:nvSpPr>
        <p:spPr>
          <a:xfrm>
            <a:off x="334825" y="162265"/>
            <a:ext cx="7472081" cy="9505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6. Kann das auch … ?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47817">
            <a:off x="9522038" y="423615"/>
            <a:ext cx="1981372" cy="2850127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458010">
            <a:off x="8459054" y="3318104"/>
            <a:ext cx="2127582" cy="1602095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0491" y="4707030"/>
            <a:ext cx="2227995" cy="1668382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966042">
            <a:off x="7406579" y="403088"/>
            <a:ext cx="2133785" cy="101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65090" y="2670129"/>
            <a:ext cx="11461820" cy="1655762"/>
          </a:xfrm>
        </p:spPr>
        <p:txBody>
          <a:bodyPr>
            <a:normAutofit/>
          </a:bodyPr>
          <a:lstStyle/>
          <a:p>
            <a:r>
              <a:rPr lang="de-DE" sz="3200" dirty="0"/>
              <a:t>Für den Unterricht optimierte Entwicklungsumgebung</a:t>
            </a:r>
          </a:p>
          <a:p>
            <a:r>
              <a:rPr lang="de-DE" sz="3200" b="1" dirty="0"/>
              <a:t>komplett browserbasiert</a:t>
            </a:r>
          </a:p>
        </p:txBody>
      </p:sp>
      <p:pic>
        <p:nvPicPr>
          <p:cNvPr id="9" name="Picture 8" descr="Datei:Google Chrome icon (2011).svg –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798" y="4100691"/>
            <a:ext cx="882881" cy="88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icrosoft Edge - Wikiped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366" y="4002543"/>
            <a:ext cx="1011102" cy="101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ozilla Firefox – Wikipedi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3947642"/>
            <a:ext cx="1261518" cy="118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ile:Safari browser logo.svg - Wikimedia Common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48" y="4020882"/>
            <a:ext cx="1046572" cy="104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5EF89EB9-57A1-474A-A5FF-54D689F26B7C}"/>
              </a:ext>
            </a:extLst>
          </p:cNvPr>
          <p:cNvSpPr txBox="1"/>
          <p:nvPr/>
        </p:nvSpPr>
        <p:spPr>
          <a:xfrm>
            <a:off x="8601560" y="6016284"/>
            <a:ext cx="3354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Martin Pabst, 2021</a:t>
            </a: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>
            <a:off x="927370" y="752723"/>
            <a:ext cx="10337260" cy="10156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b="1" dirty="0"/>
              <a:t>Online-Entwicklungsumgebung für Java</a:t>
            </a:r>
            <a:endParaRPr lang="de-DE" sz="4800" dirty="0"/>
          </a:p>
        </p:txBody>
      </p:sp>
    </p:spTree>
    <p:extLst>
      <p:ext uri="{BB962C8B-B14F-4D97-AF65-F5344CB8AC3E}">
        <p14:creationId xmlns:p14="http://schemas.microsoft.com/office/powerpoint/2010/main" val="113519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>
                <a:alpha val="30000"/>
              </a:srgbClr>
            </a:gs>
            <a:gs pos="100000">
              <a:srgbClr val="FF0000">
                <a:alpha val="14000"/>
              </a:srgb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71734"/>
            <a:ext cx="1708484" cy="751879"/>
          </a:xfrm>
        </p:spPr>
        <p:txBody>
          <a:bodyPr/>
          <a:lstStyle/>
          <a:p>
            <a:r>
              <a:rPr lang="de-DE" dirty="0"/>
              <a:t>1. Idee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26CDFE8-89B8-4B46-8079-745E5CEC62A0}"/>
              </a:ext>
            </a:extLst>
          </p:cNvPr>
          <p:cNvSpPr txBox="1"/>
          <p:nvPr/>
        </p:nvSpPr>
        <p:spPr>
          <a:xfrm>
            <a:off x="185738" y="870076"/>
            <a:ext cx="3924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Compiler, Interpreter, Debugger, IDE</a:t>
            </a:r>
          </a:p>
          <a:p>
            <a:r>
              <a:rPr lang="de-DE" sz="2800" dirty="0">
                <a:solidFill>
                  <a:srgbClr val="00B050"/>
                </a:solidFill>
              </a:rPr>
              <a:t>komplett browserbasiert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1082D1E-76E3-4CE7-A532-D51318382E54}"/>
              </a:ext>
            </a:extLst>
          </p:cNvPr>
          <p:cNvSpPr txBox="1"/>
          <p:nvPr/>
        </p:nvSpPr>
        <p:spPr>
          <a:xfrm>
            <a:off x="4632900" y="2215895"/>
            <a:ext cx="3924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err="1">
                <a:solidFill>
                  <a:schemeClr val="accent1">
                    <a:lumMod val="50000"/>
                  </a:schemeClr>
                </a:solidFill>
              </a:rPr>
              <a:t>Workspaces</a:t>
            </a:r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 an Klassen „austeilen“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91B02B8-2676-4C05-9185-D43A16DEDCEB}"/>
              </a:ext>
            </a:extLst>
          </p:cNvPr>
          <p:cNvSpPr txBox="1"/>
          <p:nvPr/>
        </p:nvSpPr>
        <p:spPr>
          <a:xfrm>
            <a:off x="3767460" y="3240078"/>
            <a:ext cx="2679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Integrierte Grafikbibliothek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A8E61E6-657E-4AEC-98E5-8E982D7E8DAF}"/>
              </a:ext>
            </a:extLst>
          </p:cNvPr>
          <p:cNvSpPr txBox="1"/>
          <p:nvPr/>
        </p:nvSpPr>
        <p:spPr>
          <a:xfrm>
            <a:off x="2491753" y="6199288"/>
            <a:ext cx="267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mächtiger Editor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D2552D4-44C6-4AC7-A169-F4CEB96B65FD}"/>
              </a:ext>
            </a:extLst>
          </p:cNvPr>
          <p:cNvSpPr txBox="1"/>
          <p:nvPr/>
        </p:nvSpPr>
        <p:spPr>
          <a:xfrm>
            <a:off x="9138010" y="1525348"/>
            <a:ext cx="305399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Nur Teilmenge der Java-Spezifikation</a:t>
            </a:r>
          </a:p>
          <a:p>
            <a:r>
              <a:rPr lang="de-DE" sz="2000" dirty="0">
                <a:solidFill>
                  <a:srgbClr val="00B050"/>
                </a:solidFill>
              </a:rPr>
              <a:t>(umfasst aber die komplette an Schulen verwendete Syntax)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C0959B22-6AE0-44F9-874E-2F0F0A363268}"/>
              </a:ext>
            </a:extLst>
          </p:cNvPr>
          <p:cNvSpPr txBox="1"/>
          <p:nvPr/>
        </p:nvSpPr>
        <p:spPr>
          <a:xfrm>
            <a:off x="8363190" y="140353"/>
            <a:ext cx="32321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</a:rPr>
              <a:t>Keine Kompatibilität zu bestehenden </a:t>
            </a:r>
            <a:r>
              <a:rPr lang="de-DE" sz="2800" dirty="0" err="1">
                <a:solidFill>
                  <a:srgbClr val="FF0000"/>
                </a:solidFill>
              </a:rPr>
              <a:t>Jar</a:t>
            </a:r>
            <a:r>
              <a:rPr lang="de-DE" sz="2800" dirty="0">
                <a:solidFill>
                  <a:srgbClr val="FF0000"/>
                </a:solidFill>
              </a:rPr>
              <a:t>-Dateien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BDB6252F-3B1B-49F3-8781-3F1850F15BD6}"/>
              </a:ext>
            </a:extLst>
          </p:cNvPr>
          <p:cNvSpPr txBox="1"/>
          <p:nvPr/>
        </p:nvSpPr>
        <p:spPr>
          <a:xfrm>
            <a:off x="8775700" y="3770893"/>
            <a:ext cx="38925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2800">
                <a:solidFill>
                  <a:srgbClr val="00B050"/>
                </a:solidFill>
              </a:defRPr>
            </a:lvl1pPr>
          </a:lstStyle>
          <a:p>
            <a:r>
              <a:rPr lang="de-DE" dirty="0"/>
              <a:t>Schneller Entwicklungszyklus:</a:t>
            </a:r>
          </a:p>
          <a:p>
            <a:r>
              <a:rPr lang="de-DE" dirty="0"/>
              <a:t>Coding -&gt; </a:t>
            </a:r>
            <a:r>
              <a:rPr lang="de-DE" dirty="0" err="1"/>
              <a:t>running</a:t>
            </a:r>
            <a:r>
              <a:rPr lang="de-DE" dirty="0"/>
              <a:t> -&gt; </a:t>
            </a:r>
            <a:r>
              <a:rPr lang="de-DE" dirty="0" err="1"/>
              <a:t>coding</a:t>
            </a:r>
            <a:r>
              <a:rPr lang="de-DE" dirty="0"/>
              <a:t> -&gt; </a:t>
            </a:r>
            <a:r>
              <a:rPr lang="de-DE" dirty="0" err="1"/>
              <a:t>running</a:t>
            </a:r>
            <a:r>
              <a:rPr lang="de-DE" dirty="0"/>
              <a:t> -&gt;…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2102203A-7D31-4444-B74F-FA6D46CA2E31}"/>
              </a:ext>
            </a:extLst>
          </p:cNvPr>
          <p:cNvSpPr txBox="1"/>
          <p:nvPr/>
        </p:nvSpPr>
        <p:spPr>
          <a:xfrm>
            <a:off x="4022724" y="71734"/>
            <a:ext cx="4422535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6">
                    <a:lumMod val="75000"/>
                  </a:schemeClr>
                </a:solidFill>
              </a:rPr>
              <a:t>(wenige) Sprachvereinfachungen: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System.out.println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static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void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(String[] </a:t>
            </a: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args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 err="1">
                <a:solidFill>
                  <a:schemeClr val="accent6">
                    <a:lumMod val="75000"/>
                  </a:schemeClr>
                </a:solidFill>
              </a:rPr>
              <a:t>Stringvergleich</a:t>
            </a:r>
            <a:r>
              <a:rPr lang="de-DE" sz="2000" dirty="0">
                <a:solidFill>
                  <a:schemeClr val="accent6">
                    <a:lumMod val="75000"/>
                  </a:schemeClr>
                </a:solidFill>
              </a:rPr>
              <a:t> durch ==</a:t>
            </a:r>
          </a:p>
          <a:p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36BDC7E-F251-4D81-B27C-1EB5C600FDC1}"/>
              </a:ext>
            </a:extLst>
          </p:cNvPr>
          <p:cNvSpPr txBox="1"/>
          <p:nvPr/>
        </p:nvSpPr>
        <p:spPr>
          <a:xfrm>
            <a:off x="9054589" y="6250147"/>
            <a:ext cx="280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Network-API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1B29379-B5FA-4EF1-8D4F-367A795409D6}"/>
              </a:ext>
            </a:extLst>
          </p:cNvPr>
          <p:cNvSpPr txBox="1"/>
          <p:nvPr/>
        </p:nvSpPr>
        <p:spPr>
          <a:xfrm>
            <a:off x="217362" y="4282744"/>
            <a:ext cx="31007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rgbClr val="00B050"/>
                </a:solidFill>
              </a:rPr>
              <a:t>Code-Vervollständigung,</a:t>
            </a:r>
          </a:p>
          <a:p>
            <a:r>
              <a:rPr lang="de-DE" sz="2800" dirty="0" err="1">
                <a:solidFill>
                  <a:srgbClr val="00B050"/>
                </a:solidFill>
              </a:rPr>
              <a:t>Refactoring</a:t>
            </a:r>
            <a:r>
              <a:rPr lang="de-DE" sz="2800" dirty="0">
                <a:solidFill>
                  <a:srgbClr val="00B050"/>
                </a:solidFill>
              </a:rPr>
              <a:t>, Parameter </a:t>
            </a:r>
            <a:r>
              <a:rPr lang="de-DE" sz="2800" dirty="0" err="1">
                <a:solidFill>
                  <a:srgbClr val="00B050"/>
                </a:solidFill>
              </a:rPr>
              <a:t>hints</a:t>
            </a:r>
            <a:r>
              <a:rPr lang="de-DE" sz="2800" dirty="0">
                <a:solidFill>
                  <a:srgbClr val="00B050"/>
                </a:solidFill>
              </a:rPr>
              <a:t>, …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06499921-2E0B-4180-B5A8-0EC11B81A431}"/>
              </a:ext>
            </a:extLst>
          </p:cNvPr>
          <p:cNvSpPr txBox="1"/>
          <p:nvPr/>
        </p:nvSpPr>
        <p:spPr>
          <a:xfrm>
            <a:off x="517579" y="2483292"/>
            <a:ext cx="32606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Lehrkraft sieht Schüler-</a:t>
            </a:r>
            <a:r>
              <a:rPr lang="de-DE" sz="2800" b="1" dirty="0" err="1">
                <a:solidFill>
                  <a:schemeClr val="accent1">
                    <a:lumMod val="50000"/>
                  </a:schemeClr>
                </a:solidFill>
              </a:rPr>
              <a:t>Workspaces</a:t>
            </a:r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 online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36BDC7E-F251-4D81-B27C-1EB5C600FDC1}"/>
              </a:ext>
            </a:extLst>
          </p:cNvPr>
          <p:cNvSpPr txBox="1"/>
          <p:nvPr/>
        </p:nvSpPr>
        <p:spPr>
          <a:xfrm>
            <a:off x="4022724" y="4427751"/>
            <a:ext cx="4534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Hausaufgaben-Workflow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36BDC7E-F251-4D81-B27C-1EB5C600FDC1}"/>
              </a:ext>
            </a:extLst>
          </p:cNvPr>
          <p:cNvSpPr txBox="1"/>
          <p:nvPr/>
        </p:nvSpPr>
        <p:spPr>
          <a:xfrm>
            <a:off x="5668144" y="5566599"/>
            <a:ext cx="2219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Integriertes</a:t>
            </a:r>
          </a:p>
          <a:p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Repository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36BDC7E-F251-4D81-B27C-1EB5C600FDC1}"/>
              </a:ext>
            </a:extLst>
          </p:cNvPr>
          <p:cNvSpPr txBox="1"/>
          <p:nvPr/>
        </p:nvSpPr>
        <p:spPr>
          <a:xfrm>
            <a:off x="8003756" y="5656851"/>
            <a:ext cx="4188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UML-Klassendiagramme</a:t>
            </a:r>
          </a:p>
        </p:txBody>
      </p:sp>
    </p:spTree>
    <p:extLst>
      <p:ext uri="{BB962C8B-B14F-4D97-AF65-F5344CB8AC3E}">
        <p14:creationId xmlns:p14="http://schemas.microsoft.com/office/powerpoint/2010/main" val="709623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Office PowerPoint</Application>
  <PresentationFormat>Breitbild</PresentationFormat>
  <Paragraphs>107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4. Technische Umsetzung</vt:lpstr>
      <vt:lpstr>PowerPoint-Präsentation</vt:lpstr>
      <vt:lpstr>PowerPoint-Präsentation</vt:lpstr>
      <vt:lpstr>PowerPoint-Präsentation</vt:lpstr>
      <vt:lpstr>1. Idee</vt:lpstr>
      <vt:lpstr>2. Technische Umsetzung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Windows User</dc:creator>
  <cp:lastModifiedBy>Pabst, Martin</cp:lastModifiedBy>
  <cp:revision>309</cp:revision>
  <dcterms:created xsi:type="dcterms:W3CDTF">2017-08-16T17:32:45Z</dcterms:created>
  <dcterms:modified xsi:type="dcterms:W3CDTF">2021-07-07T08:30:50Z</dcterms:modified>
</cp:coreProperties>
</file>